
<file path=[Content_Types].xml><?xml version="1.0" encoding="utf-8"?>
<Types xmlns="http://schemas.openxmlformats.org/package/2006/content-types">
  <Default Extension="bin" ContentType="application/vnd.openxmlformats-officedocument.oleObject"/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4"/>
  </p:sldMasterIdLst>
  <p:sldIdLst>
    <p:sldId id="256" r:id="rId5"/>
    <p:sldId id="257" r:id="rId6"/>
    <p:sldId id="260" r:id="rId7"/>
    <p:sldId id="258" r:id="rId8"/>
    <p:sldId id="263" r:id="rId9"/>
    <p:sldId id="264" r:id="rId10"/>
    <p:sldId id="261" r:id="rId11"/>
    <p:sldId id="266" r:id="rId12"/>
    <p:sldId id="267" r:id="rId13"/>
    <p:sldId id="272" r:id="rId14"/>
    <p:sldId id="269" r:id="rId15"/>
    <p:sldId id="270" r:id="rId16"/>
    <p:sldId id="268" r:id="rId17"/>
    <p:sldId id="271" r:id="rId18"/>
    <p:sldId id="265" r:id="rId19"/>
    <p:sldId id="259" r:id="rId20"/>
  </p:sldIdLst>
  <p:sldSz cx="12192000" cy="6858000"/>
  <p:notesSz cx="6858000" cy="9144000"/>
  <p:embeddedFontLs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Calibri Light" panose="020F0302020204030204" pitchFamily="34" charset="0"/>
      <p:regular r:id="rId25"/>
      <p:italic r:id="rId26"/>
    </p:embeddedFont>
    <p:embeddedFont>
      <p:font typeface="Pretendard Variable Black" panose="02000003000000020004" pitchFamily="2" charset="-127"/>
      <p:bold r:id="rId27"/>
    </p:embeddedFont>
    <p:embeddedFont>
      <p:font typeface="Pretendard Variable SemiBold" panose="02000003000000020004" pitchFamily="2" charset="-127"/>
      <p:bold r:id="rId28"/>
    </p:embeddedFont>
    <p:embeddedFont>
      <p:font typeface="둥근모꼴" panose="020B0500000000000000" pitchFamily="50" charset="-127"/>
      <p:regular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3" autoAdjust="0"/>
    <p:restoredTop sz="94660"/>
  </p:normalViewPr>
  <p:slideViewPr>
    <p:cSldViewPr snapToGrid="0">
      <p:cViewPr>
        <p:scale>
          <a:sx n="100" d="100"/>
          <a:sy n="100" d="100"/>
        </p:scale>
        <p:origin x="876" y="3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6.fntdata"/><Relationship Id="rId3" Type="http://schemas.openxmlformats.org/officeDocument/2006/relationships/customXml" Target="../customXml/item3.xml"/><Relationship Id="rId21" Type="http://schemas.openxmlformats.org/officeDocument/2006/relationships/font" Target="fonts/font1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5.fntdata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9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4.fntdata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presProps" Target="presProps.xml"/><Relationship Id="rId8" Type="http://schemas.openxmlformats.org/officeDocument/2006/relationships/slide" Target="slides/slide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E4759-7493-F68D-F7EB-07901A28AD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9B7BE92-5663-6004-F003-00E3E3D0C7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CD48BA-8505-A2A1-043D-901F0ECED3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66D2F-5155-41DA-A290-4F87B03B4E65}" type="datetimeFigureOut">
              <a:rPr lang="en-US" smtClean="0"/>
              <a:t>10/17/2023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73FED6-4C97-BFED-9027-535F44DAEB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836E7B-26F1-F29E-7147-7904FEB39F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3B498-BF00-4AB9-8559-392CECC22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027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271777-9E2C-231E-94C4-777BB75BFD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099C4AB-BD8C-4E0B-A854-CC3FDF2742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987ADF-3F6E-689E-771D-71FBF9AF4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66D2F-5155-41DA-A290-4F87B03B4E65}" type="datetimeFigureOut">
              <a:rPr lang="en-US" smtClean="0"/>
              <a:t>10/17/2023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56CC11-19F8-E5F7-FBEA-75A3A2EA8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7F6CA6-6059-64F7-9702-4D336DB33C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3B498-BF00-4AB9-8559-392CECC22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8407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F25C6C5-3BD1-A958-6DCA-F4B5D68F896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D8F096D-6880-5E7A-F324-7391559678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A5F3FC-042B-06B6-A938-DFB57FC47D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66D2F-5155-41DA-A290-4F87B03B4E65}" type="datetimeFigureOut">
              <a:rPr lang="en-US" smtClean="0"/>
              <a:t>10/17/2023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6CFBF4-34D2-892F-0239-EC8AC93D0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CF93DF-AA06-83BB-9204-62B909BAE5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3B498-BF00-4AB9-8559-392CECC22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3388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27A2F4-35A9-74DA-63FD-08EB693D4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1E43E9-4584-AA29-9D5A-FCEB489DA5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669E91-6D91-CC00-8413-B454D95333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66D2F-5155-41DA-A290-4F87B03B4E65}" type="datetimeFigureOut">
              <a:rPr lang="en-US" smtClean="0"/>
              <a:t>10/17/2023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28D272-1F23-5B72-6D54-5196FB951F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C9B996-59A4-8D59-F29B-63CA9F810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3B498-BF00-4AB9-8559-392CECC22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3981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97F383-5E25-81C8-A53F-E8D181D82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450F3D-55B6-DBEC-2C4D-1E5C3B4D5D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83A301-5967-4BC1-BC18-24A3A1641F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66D2F-5155-41DA-A290-4F87B03B4E65}" type="datetimeFigureOut">
              <a:rPr lang="en-US" smtClean="0"/>
              <a:t>10/17/2023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1516BF-69E2-D07F-FC33-F52A730DC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E1B36-A682-18CB-A823-46127F12B6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3B498-BF00-4AB9-8559-392CECC22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3059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84CE1C-5EF8-7565-B913-E33065DB3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181906-7E20-288E-E6E6-613B760D39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2D9134-6534-0A61-555E-08ED388765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8A3BD6-B686-5887-9961-CBEDEAA91E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66D2F-5155-41DA-A290-4F87B03B4E65}" type="datetimeFigureOut">
              <a:rPr lang="en-US" smtClean="0"/>
              <a:t>10/17/2023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6432DE-419F-BB2C-7B95-D8F9A0F7EB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FA8ACD-2150-33B1-C7EF-E649498D6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3B498-BF00-4AB9-8559-392CECC22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9392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B95039-18CC-1D0D-858D-7ACD5E52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8FE215-F2FF-B947-0B9C-220EEBA659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AC498F-7103-7600-1C12-ECCE205BB5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053A567-9522-37DA-1D88-2357D3926B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EA0F9A7-A2B5-95D2-2DB9-7F86B756948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B9BDF02-C3DD-AC47-1C51-45596EED8B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66D2F-5155-41DA-A290-4F87B03B4E65}" type="datetimeFigureOut">
              <a:rPr lang="en-US" smtClean="0"/>
              <a:t>10/17/2023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6E367B1-ED84-7B39-29AD-DC26F09D23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1D36A04-7100-F75F-1E1A-77A98BA9E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3B498-BF00-4AB9-8559-392CECC22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8479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6095CB-0545-076B-BB37-AA719E7F48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328FD9-DF15-F41C-8636-BC51AE0A3A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66D2F-5155-41DA-A290-4F87B03B4E65}" type="datetimeFigureOut">
              <a:rPr lang="en-US" smtClean="0"/>
              <a:t>10/17/2023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0315FA-8B67-0FF2-995F-22509E6539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AEBE1F-1196-7AE5-D2B6-D7D9BA6CA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3B498-BF00-4AB9-8559-392CECC22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9623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79EAED1-D81E-8C3E-27A8-F8EB91D77C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66D2F-5155-41DA-A290-4F87B03B4E65}" type="datetimeFigureOut">
              <a:rPr lang="en-US" smtClean="0"/>
              <a:t>10/17/2023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8FFF3EB-3C27-63AE-377D-720C214FFF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D25834-EC22-C2BB-BB5F-279473A236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3B498-BF00-4AB9-8559-392CECC22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7939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23B41-E833-C916-CCDA-85C283F30B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37C648-3B79-4D7A-2C3F-5D8703AAAA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699BF0-AD7F-A497-6B23-FC82E47226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14AA4D-0B82-1F9B-E3DF-A90EE81E0D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66D2F-5155-41DA-A290-4F87B03B4E65}" type="datetimeFigureOut">
              <a:rPr lang="en-US" smtClean="0"/>
              <a:t>10/17/2023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4D754F-2D38-81FE-2CAD-34994C604F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037988-B3A5-3A9D-DA4D-29960FF2F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3B498-BF00-4AB9-8559-392CECC22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1136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D63A1F-4877-93EB-6666-4D9750FB60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9A269D6-0981-E1F7-0558-9C2E20F59B7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FE6251-A075-BEF5-C958-D73422A182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7FC64D-5A9B-8934-9F04-9830036C3C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66D2F-5155-41DA-A290-4F87B03B4E65}" type="datetimeFigureOut">
              <a:rPr lang="en-US" smtClean="0"/>
              <a:t>10/17/2023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1F943B-C35A-352A-4097-DC57C474A7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AB1887-593B-AFA0-C99C-FF67252A8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3B498-BF00-4AB9-8559-392CECC22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31985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166F21F-AF19-CB31-13E0-EDD427CA5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5407BD-77AC-F82F-CFC8-9225F9FCF4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5690C3-FEE8-93D9-275E-3DE7A190E81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766D2F-5155-41DA-A290-4F87B03B4E65}" type="datetimeFigureOut">
              <a:rPr lang="en-US" smtClean="0"/>
              <a:t>10/17/2023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304F09-BC1A-083A-C2A7-D338634D50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0A1827-8C23-3F87-6CEE-6D8B2B5DD3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33B498-BF00-4AB9-8559-392CECC22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8753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w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gif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amemadang.or.kr/pkge?prodUid=PKGE_1674113809058" TargetMode="Externa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Slide Background">
            <a:extLst>
              <a:ext uri="{FF2B5EF4-FFF2-40B4-BE49-F238E27FC236}">
                <a16:creationId xmlns:a16="http://schemas.microsoft.com/office/drawing/2014/main" id="{7B1AB9FE-36F5-4FD1-9850-DB5C5AD48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76CA863-F381-0B08-62A6-44BDD73646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354"/>
          <a:stretch/>
        </p:blipFill>
        <p:spPr>
          <a:xfrm>
            <a:off x="20" y="10"/>
            <a:ext cx="12191979" cy="5486390"/>
          </a:xfrm>
          <a:prstGeom prst="rect">
            <a:avLst/>
          </a:prstGeom>
          <a:effectLst>
            <a:outerShdw blurRad="596900" dist="330200" dir="8820000" sx="87000" sy="87000" algn="ctr" rotWithShape="0">
              <a:srgbClr val="000000">
                <a:alpha val="29000"/>
              </a:srgbClr>
            </a:outerShdw>
          </a:effectLst>
        </p:spPr>
      </p:pic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F489C2E0-4895-4B72-85EA-7EE9FAFFDC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486402"/>
            <a:ext cx="12192000" cy="1371598"/>
          </a:xfrm>
          <a:prstGeom prst="rect">
            <a:avLst/>
          </a:prstGeom>
          <a:ln>
            <a:noFill/>
          </a:ln>
          <a:effectLst>
            <a:outerShdw blurRad="254000" dist="114300" dir="20340000" sx="89000" sy="89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D6552D-1730-87D8-BF01-A753079A50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9556" y="5746071"/>
            <a:ext cx="7015499" cy="852260"/>
          </a:xfrm>
        </p:spPr>
        <p:txBody>
          <a:bodyPr anchor="ctr">
            <a:normAutofit/>
          </a:bodyPr>
          <a:lstStyle/>
          <a:p>
            <a:pPr algn="l"/>
            <a:r>
              <a:rPr lang="en-US" sz="3600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Project-Rogue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6735BD3-4276-E87F-D464-FB5E1208D2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87643" y="6403579"/>
            <a:ext cx="4114801" cy="389504"/>
          </a:xfrm>
        </p:spPr>
        <p:txBody>
          <a:bodyPr anchor="ctr">
            <a:normAutofit/>
          </a:bodyPr>
          <a:lstStyle/>
          <a:p>
            <a:pPr algn="r"/>
            <a:r>
              <a:rPr lang="ko-KR" altLang="en-US" sz="14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게임공학과 </a:t>
            </a:r>
            <a:r>
              <a:rPr lang="en-US" altLang="ko-KR" sz="14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2022180003 </a:t>
            </a:r>
            <a:r>
              <a:rPr lang="ko-KR" altLang="en-US" sz="14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김도엽</a:t>
            </a:r>
            <a:endParaRPr lang="en-US" sz="1400" dirty="0">
              <a:latin typeface="Pretendard Variable SemiBold" panose="02000003000000020004" pitchFamily="2" charset="-127"/>
              <a:ea typeface="Pretendard Variable SemiBold" panose="02000003000000020004" pitchFamily="2" charset="-127"/>
              <a:cs typeface="Pretendard Variable SemiBold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677723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0B12A-995C-1115-06DA-1A43D20D2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>
                <a:latin typeface="Pretendard Variable Black" panose="02000003000000020004" pitchFamily="2" charset="-127"/>
                <a:ea typeface="Pretendard Variable Black" panose="02000003000000020004" pitchFamily="2" charset="-127"/>
                <a:cs typeface="Pretendard Variable Black" panose="02000003000000020004" pitchFamily="2" charset="-127"/>
              </a:rPr>
              <a:t>I. </a:t>
            </a:r>
            <a:r>
              <a:rPr lang="ko-KR" altLang="en-US" b="1" dirty="0">
                <a:latin typeface="Pretendard Variable Black" panose="02000003000000020004" pitchFamily="2" charset="-127"/>
                <a:ea typeface="Pretendard Variable Black" panose="02000003000000020004" pitchFamily="2" charset="-127"/>
                <a:cs typeface="Pretendard Variable Black" panose="02000003000000020004" pitchFamily="2" charset="-127"/>
              </a:rPr>
              <a:t>맵 구성</a:t>
            </a:r>
            <a:endParaRPr lang="en-US" b="1" dirty="0">
              <a:latin typeface="Pretendard Variable Black" panose="02000003000000020004" pitchFamily="2" charset="-127"/>
              <a:ea typeface="Pretendard Variable Black" panose="02000003000000020004" pitchFamily="2" charset="-127"/>
              <a:cs typeface="Pretendard Variable Black" panose="02000003000000020004" pitchFamily="2" charset="-127"/>
            </a:endParaRPr>
          </a:p>
        </p:txBody>
      </p:sp>
      <p:pic>
        <p:nvPicPr>
          <p:cNvPr id="4" name="Picture 8" descr="Dungreed Reviews, News, Descriptions, Walkthrough and System Requirements  :: Game Database - SocksCap64">
            <a:extLst>
              <a:ext uri="{FF2B5EF4-FFF2-40B4-BE49-F238E27FC236}">
                <a16:creationId xmlns:a16="http://schemas.microsoft.com/office/drawing/2014/main" id="{F32B91AA-C8C7-9526-AC0A-EB6F63B211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3413" y="4270228"/>
            <a:ext cx="2743200" cy="1536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Dungreed Reviews, News, Descriptions, Walkthrough and System Requirements  :: Game Database - SocksCap64">
            <a:extLst>
              <a:ext uri="{FF2B5EF4-FFF2-40B4-BE49-F238E27FC236}">
                <a16:creationId xmlns:a16="http://schemas.microsoft.com/office/drawing/2014/main" id="{1D9A7BFC-1269-32F3-37E8-A36D5F932C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6063" y="1690688"/>
            <a:ext cx="2743200" cy="1536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0" descr="AX 2019: Dungreed Hands-on - Hey Poor Player">
            <a:extLst>
              <a:ext uri="{FF2B5EF4-FFF2-40B4-BE49-F238E27FC236}">
                <a16:creationId xmlns:a16="http://schemas.microsoft.com/office/drawing/2014/main" id="{AE79CFFA-A674-8142-06E5-3CFB8D5259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291" y="2151589"/>
            <a:ext cx="2743200" cy="1540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Dungreed">
            <a:extLst>
              <a:ext uri="{FF2B5EF4-FFF2-40B4-BE49-F238E27FC236}">
                <a16:creationId xmlns:a16="http://schemas.microsoft.com/office/drawing/2014/main" id="{3ADC831E-1831-C079-0215-0B8FFC176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6509" y="2657475"/>
            <a:ext cx="2743200" cy="154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34ACDE06-52D8-773C-C70B-6B917720EADC}"/>
              </a:ext>
            </a:extLst>
          </p:cNvPr>
          <p:cNvCxnSpPr>
            <a:endCxn id="4" idx="1"/>
          </p:cNvCxnSpPr>
          <p:nvPr/>
        </p:nvCxnSpPr>
        <p:spPr>
          <a:xfrm rot="16200000" flipH="1">
            <a:off x="1119894" y="3714805"/>
            <a:ext cx="1346624" cy="1300413"/>
          </a:xfrm>
          <a:prstGeom prst="bentConnector2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9E60B892-F5E2-AADB-8B25-D1C3BE4E0A9D}"/>
              </a:ext>
            </a:extLst>
          </p:cNvPr>
          <p:cNvCxnSpPr>
            <a:cxnSpLocks/>
            <a:stCxn id="4" idx="0"/>
            <a:endCxn id="5" idx="1"/>
          </p:cNvCxnSpPr>
          <p:nvPr/>
        </p:nvCxnSpPr>
        <p:spPr>
          <a:xfrm rot="5400000" flipH="1" flipV="1">
            <a:off x="3299816" y="2973981"/>
            <a:ext cx="1811444" cy="781050"/>
          </a:xfrm>
          <a:prstGeom prst="bentConnector2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10EA8462-2F32-21CF-2190-0085A69AC396}"/>
              </a:ext>
            </a:extLst>
          </p:cNvPr>
          <p:cNvCxnSpPr>
            <a:cxnSpLocks/>
          </p:cNvCxnSpPr>
          <p:nvPr/>
        </p:nvCxnSpPr>
        <p:spPr>
          <a:xfrm flipV="1">
            <a:off x="7786439" y="3226880"/>
            <a:ext cx="980070" cy="464819"/>
          </a:xfrm>
          <a:prstGeom prst="bentConnector3">
            <a:avLst>
              <a:gd name="adj1" fmla="val 4322"/>
            </a:avLst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42C35CE4-6D7D-2CE7-A56D-4C2F8A6EF7C1}"/>
              </a:ext>
            </a:extLst>
          </p:cNvPr>
          <p:cNvCxnSpPr>
            <a:cxnSpLocks/>
          </p:cNvCxnSpPr>
          <p:nvPr/>
        </p:nvCxnSpPr>
        <p:spPr>
          <a:xfrm rot="16200000" flipH="1">
            <a:off x="6466702" y="3470290"/>
            <a:ext cx="486825" cy="1"/>
          </a:xfrm>
          <a:prstGeom prst="bentConnector3">
            <a:avLst>
              <a:gd name="adj1" fmla="val 50000"/>
            </a:avLst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Picture 8" descr="Dungreed Reviews, News, Descriptions, Walkthrough and System Requirements  :: Game Database - SocksCap64">
            <a:extLst>
              <a:ext uri="{FF2B5EF4-FFF2-40B4-BE49-F238E27FC236}">
                <a16:creationId xmlns:a16="http://schemas.microsoft.com/office/drawing/2014/main" id="{0A6EE7FC-B3D5-4A84-2974-4E3EC7131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3789" y="3691700"/>
            <a:ext cx="2743200" cy="1536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7C3BD5BE-4F35-5782-4A0A-5A8619FAE541}"/>
              </a:ext>
            </a:extLst>
          </p:cNvPr>
          <p:cNvSpPr txBox="1"/>
          <p:nvPr/>
        </p:nvSpPr>
        <p:spPr>
          <a:xfrm>
            <a:off x="1390650" y="6330311"/>
            <a:ext cx="9410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※ </a:t>
            </a:r>
            <a:r>
              <a:rPr lang="ko-KR" altLang="en-US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각 전투 방을 지나기 위해서는 그 방의 모든 몬스터를 처치해야 함</a:t>
            </a:r>
            <a:endParaRPr lang="en-US" dirty="0">
              <a:latin typeface="Pretendard Variable SemiBold" panose="02000003000000020004" pitchFamily="2" charset="-127"/>
              <a:ea typeface="Pretendard Variable SemiBold" panose="02000003000000020004" pitchFamily="2" charset="-127"/>
              <a:cs typeface="Pretendard Variable SemiBold" panose="02000003000000020004" pitchFamily="2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D58F6F7-5BB1-A3F4-81FE-F23D56C442E9}"/>
              </a:ext>
            </a:extLst>
          </p:cNvPr>
          <p:cNvSpPr txBox="1"/>
          <p:nvPr/>
        </p:nvSpPr>
        <p:spPr>
          <a:xfrm>
            <a:off x="2972050" y="5806420"/>
            <a:ext cx="16859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&lt; </a:t>
            </a:r>
            <a:r>
              <a:rPr lang="ko-KR" altLang="en-US" sz="12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전투 방 </a:t>
            </a:r>
            <a:r>
              <a:rPr lang="en-US" altLang="ko-KR" sz="12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1</a:t>
            </a:r>
            <a:r>
              <a:rPr lang="ko-KR" altLang="en-US" sz="12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 </a:t>
            </a:r>
            <a:r>
              <a:rPr lang="en-US" altLang="ko-KR" sz="12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&gt;</a:t>
            </a:r>
            <a:endParaRPr lang="en-US" sz="1200" dirty="0">
              <a:latin typeface="Pretendard Variable SemiBold" panose="02000003000000020004" pitchFamily="2" charset="-127"/>
              <a:ea typeface="Pretendard Variable SemiBold" panose="02000003000000020004" pitchFamily="2" charset="-127"/>
              <a:cs typeface="Pretendard Variable SemiBold" panose="02000003000000020004" pitchFamily="2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72D6516-E585-45DA-C27E-704B17658241}"/>
              </a:ext>
            </a:extLst>
          </p:cNvPr>
          <p:cNvSpPr txBox="1"/>
          <p:nvPr/>
        </p:nvSpPr>
        <p:spPr>
          <a:xfrm>
            <a:off x="5119687" y="3225133"/>
            <a:ext cx="16859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&lt; </a:t>
            </a:r>
            <a:r>
              <a:rPr lang="ko-KR" altLang="en-US" sz="12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전투 방 </a:t>
            </a:r>
            <a:r>
              <a:rPr lang="en-US" altLang="ko-KR" sz="12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2</a:t>
            </a:r>
            <a:r>
              <a:rPr lang="ko-KR" altLang="en-US" sz="12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 </a:t>
            </a:r>
            <a:r>
              <a:rPr lang="en-US" altLang="ko-KR" sz="12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&gt;</a:t>
            </a:r>
            <a:endParaRPr lang="en-US" sz="1200" dirty="0">
              <a:latin typeface="Pretendard Variable SemiBold" panose="02000003000000020004" pitchFamily="2" charset="-127"/>
              <a:ea typeface="Pretendard Variable SemiBold" panose="02000003000000020004" pitchFamily="2" charset="-127"/>
              <a:cs typeface="Pretendard Variable SemiBold" panose="02000003000000020004" pitchFamily="2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2B2A5F7-D1BE-E2B1-D279-8FBD33E53BD4}"/>
              </a:ext>
            </a:extLst>
          </p:cNvPr>
          <p:cNvSpPr txBox="1"/>
          <p:nvPr/>
        </p:nvSpPr>
        <p:spPr>
          <a:xfrm>
            <a:off x="6162426" y="5229605"/>
            <a:ext cx="16859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&lt; </a:t>
            </a:r>
            <a:r>
              <a:rPr lang="ko-KR" altLang="en-US" sz="12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전투 방 </a:t>
            </a:r>
            <a:r>
              <a:rPr lang="en-US" altLang="ko-KR" sz="12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3</a:t>
            </a:r>
            <a:r>
              <a:rPr lang="ko-KR" altLang="en-US" sz="12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 </a:t>
            </a:r>
            <a:r>
              <a:rPr lang="en-US" altLang="ko-KR" sz="12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&gt;</a:t>
            </a:r>
            <a:endParaRPr lang="en-US" sz="1200" dirty="0">
              <a:latin typeface="Pretendard Variable SemiBold" panose="02000003000000020004" pitchFamily="2" charset="-127"/>
              <a:ea typeface="Pretendard Variable SemiBold" panose="02000003000000020004" pitchFamily="2" charset="-127"/>
              <a:cs typeface="Pretendard Variable SemiBold" panose="02000003000000020004" pitchFamily="2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7A65108-C622-1840-8A60-528E5170846C}"/>
              </a:ext>
            </a:extLst>
          </p:cNvPr>
          <p:cNvSpPr txBox="1"/>
          <p:nvPr/>
        </p:nvSpPr>
        <p:spPr>
          <a:xfrm>
            <a:off x="9295146" y="4200525"/>
            <a:ext cx="16859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&lt; </a:t>
            </a:r>
            <a:r>
              <a:rPr lang="ko-KR" altLang="en-US" sz="12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보스 방 </a:t>
            </a:r>
            <a:r>
              <a:rPr lang="en-US" altLang="ko-KR" sz="12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&gt;</a:t>
            </a:r>
            <a:endParaRPr lang="en-US" sz="1200" dirty="0">
              <a:latin typeface="Pretendard Variable SemiBold" panose="02000003000000020004" pitchFamily="2" charset="-127"/>
              <a:ea typeface="Pretendard Variable SemiBold" panose="02000003000000020004" pitchFamily="2" charset="-127"/>
              <a:cs typeface="Pretendard Variable SemiBold" panose="02000003000000020004" pitchFamily="2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A5AE88F-D182-C208-3CCE-D18092303382}"/>
              </a:ext>
            </a:extLst>
          </p:cNvPr>
          <p:cNvSpPr txBox="1"/>
          <p:nvPr/>
        </p:nvSpPr>
        <p:spPr>
          <a:xfrm>
            <a:off x="1218195" y="3691698"/>
            <a:ext cx="16859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&lt; </a:t>
            </a:r>
            <a:r>
              <a:rPr lang="ko-KR" altLang="en-US" sz="12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시작 방 </a:t>
            </a:r>
            <a:r>
              <a:rPr lang="en-US" altLang="ko-KR" sz="12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&gt;</a:t>
            </a:r>
            <a:endParaRPr lang="en-US" sz="1200" dirty="0">
              <a:latin typeface="Pretendard Variable SemiBold" panose="02000003000000020004" pitchFamily="2" charset="-127"/>
              <a:ea typeface="Pretendard Variable SemiBold" panose="02000003000000020004" pitchFamily="2" charset="-127"/>
              <a:cs typeface="Pretendard Variable SemiBold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905400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0B12A-995C-1115-06DA-1A43D20D2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>
                <a:latin typeface="Pretendard Variable Black" panose="02000003000000020004" pitchFamily="2" charset="-127"/>
                <a:ea typeface="Pretendard Variable Black" panose="02000003000000020004" pitchFamily="2" charset="-127"/>
                <a:cs typeface="Pretendard Variable Black" panose="02000003000000020004" pitchFamily="2" charset="-127"/>
              </a:rPr>
              <a:t>II. </a:t>
            </a:r>
            <a:r>
              <a:rPr lang="ko-KR" altLang="en-US" b="1" dirty="0">
                <a:latin typeface="Pretendard Variable Black" panose="02000003000000020004" pitchFamily="2" charset="-127"/>
                <a:ea typeface="Pretendard Variable Black" panose="02000003000000020004" pitchFamily="2" charset="-127"/>
                <a:cs typeface="Pretendard Variable Black" panose="02000003000000020004" pitchFamily="2" charset="-127"/>
              </a:rPr>
              <a:t>화면 구성</a:t>
            </a:r>
            <a:endParaRPr lang="en-US" b="1" dirty="0">
              <a:latin typeface="Pretendard Variable Black" panose="02000003000000020004" pitchFamily="2" charset="-127"/>
              <a:ea typeface="Pretendard Variable Black" panose="02000003000000020004" pitchFamily="2" charset="-127"/>
              <a:cs typeface="Pretendard Variable Black" panose="02000003000000020004" pitchFamily="2" charset="-127"/>
            </a:endParaRP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43504498-3191-8677-90C2-725414A89F4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87370234"/>
              </p:ext>
            </p:extLst>
          </p:nvPr>
        </p:nvGraphicFramePr>
        <p:xfrm>
          <a:off x="2032000" y="1911350"/>
          <a:ext cx="8128000" cy="458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20317320" imgH="11428560" progId="">
                  <p:embed/>
                </p:oleObj>
              </mc:Choice>
              <mc:Fallback>
                <p:oleObj r:id="rId2" imgW="20317320" imgH="1142856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032000" y="1911350"/>
                        <a:ext cx="8128000" cy="458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CC18BAD8-EE83-8693-A620-12CF1628514E}"/>
              </a:ext>
            </a:extLst>
          </p:cNvPr>
          <p:cNvSpPr/>
          <p:nvPr/>
        </p:nvSpPr>
        <p:spPr>
          <a:xfrm>
            <a:off x="9089606" y="281721"/>
            <a:ext cx="2140788" cy="1492369"/>
          </a:xfrm>
          <a:prstGeom prst="wedgeRect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획득한 코인 개수</a:t>
            </a:r>
            <a:endParaRPr lang="en-US" dirty="0">
              <a:latin typeface="Pretendard Variable SemiBold" panose="02000003000000020004" pitchFamily="2" charset="-127"/>
              <a:ea typeface="Pretendard Variable SemiBold" panose="02000003000000020004" pitchFamily="2" charset="-127"/>
              <a:cs typeface="Pretendard Variable SemiBold" panose="02000003000000020004" pitchFamily="2" charset="-127"/>
            </a:endParaRPr>
          </a:p>
        </p:txBody>
      </p:sp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DDCD9823-9573-707A-B60A-1BEB190FAC86}"/>
              </a:ext>
            </a:extLst>
          </p:cNvPr>
          <p:cNvSpPr/>
          <p:nvPr/>
        </p:nvSpPr>
        <p:spPr>
          <a:xfrm>
            <a:off x="267419" y="1694980"/>
            <a:ext cx="1440611" cy="1492369"/>
          </a:xfrm>
          <a:prstGeom prst="wedgeRectCallout">
            <a:avLst>
              <a:gd name="adj1" fmla="val 67817"/>
              <a:gd name="adj2" fmla="val -10332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플레이어 체력</a:t>
            </a:r>
            <a:endParaRPr lang="en-US" dirty="0">
              <a:latin typeface="Pretendard Variable SemiBold" panose="02000003000000020004" pitchFamily="2" charset="-127"/>
              <a:ea typeface="Pretendard Variable SemiBold" panose="02000003000000020004" pitchFamily="2" charset="-127"/>
              <a:cs typeface="Pretendard Variable SemiBold" panose="02000003000000020004" pitchFamily="2" charset="-127"/>
            </a:endParaRPr>
          </a:p>
        </p:txBody>
      </p:sp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769E6F26-B814-A67C-B6AF-E27CFD593ADC}"/>
              </a:ext>
            </a:extLst>
          </p:cNvPr>
          <p:cNvSpPr/>
          <p:nvPr/>
        </p:nvSpPr>
        <p:spPr>
          <a:xfrm>
            <a:off x="2285999" y="4994693"/>
            <a:ext cx="1440611" cy="754700"/>
          </a:xfrm>
          <a:prstGeom prst="wedgeRectCallout">
            <a:avLst>
              <a:gd name="adj1" fmla="val 67817"/>
              <a:gd name="adj2" fmla="val -10332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몬스터 체력</a:t>
            </a:r>
            <a:endParaRPr lang="en-US" dirty="0">
              <a:latin typeface="Pretendard Variable SemiBold" panose="02000003000000020004" pitchFamily="2" charset="-127"/>
              <a:ea typeface="Pretendard Variable SemiBold" panose="02000003000000020004" pitchFamily="2" charset="-127"/>
              <a:cs typeface="Pretendard Variable SemiBold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566855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0B12A-995C-1115-06DA-1A43D20D2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>
                <a:latin typeface="Pretendard Variable Black" panose="02000003000000020004" pitchFamily="2" charset="-127"/>
                <a:ea typeface="Pretendard Variable Black" panose="02000003000000020004" pitchFamily="2" charset="-127"/>
                <a:cs typeface="Pretendard Variable Black" panose="02000003000000020004" pitchFamily="2" charset="-127"/>
              </a:rPr>
              <a:t>III. </a:t>
            </a:r>
            <a:r>
              <a:rPr lang="ko-KR" altLang="en-US" b="1" dirty="0">
                <a:latin typeface="Pretendard Variable Black" panose="02000003000000020004" pitchFamily="2" charset="-127"/>
                <a:ea typeface="Pretendard Variable Black" panose="02000003000000020004" pitchFamily="2" charset="-127"/>
                <a:cs typeface="Pretendard Variable Black" panose="02000003000000020004" pitchFamily="2" charset="-127"/>
              </a:rPr>
              <a:t>플레이어 조작법</a:t>
            </a:r>
            <a:endParaRPr lang="en-US" b="1" dirty="0">
              <a:latin typeface="Pretendard Variable Black" panose="02000003000000020004" pitchFamily="2" charset="-127"/>
              <a:ea typeface="Pretendard Variable Black" panose="02000003000000020004" pitchFamily="2" charset="-127"/>
              <a:cs typeface="Pretendard Variable Black" panose="02000003000000020004" pitchFamily="2" charset="-127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8C59369-DCD3-C86D-6A11-B37D04901290}"/>
              </a:ext>
            </a:extLst>
          </p:cNvPr>
          <p:cNvSpPr/>
          <p:nvPr/>
        </p:nvSpPr>
        <p:spPr>
          <a:xfrm>
            <a:off x="974785" y="2225615"/>
            <a:ext cx="621102" cy="62110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Pretendard Variable Black" panose="02000003000000020004" pitchFamily="2" charset="-127"/>
                <a:ea typeface="Pretendard Variable Black" panose="02000003000000020004" pitchFamily="2" charset="-127"/>
                <a:cs typeface="Pretendard Variable Black" panose="02000003000000020004" pitchFamily="2" charset="-127"/>
              </a:rPr>
              <a:t>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0373CE0-D233-F041-4DBF-998FE7ABA0FB}"/>
              </a:ext>
            </a:extLst>
          </p:cNvPr>
          <p:cNvSpPr/>
          <p:nvPr/>
        </p:nvSpPr>
        <p:spPr>
          <a:xfrm>
            <a:off x="1739661" y="2225615"/>
            <a:ext cx="621102" cy="62110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Pretendard Variable Black" panose="02000003000000020004" pitchFamily="2" charset="-127"/>
                <a:ea typeface="Pretendard Variable Black" panose="02000003000000020004" pitchFamily="2" charset="-127"/>
                <a:cs typeface="Pretendard Variable Black" panose="02000003000000020004" pitchFamily="2" charset="-127"/>
              </a:rPr>
              <a:t>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EBD99EA-203B-7F4F-6F69-6111338CA53A}"/>
              </a:ext>
            </a:extLst>
          </p:cNvPr>
          <p:cNvSpPr/>
          <p:nvPr/>
        </p:nvSpPr>
        <p:spPr>
          <a:xfrm>
            <a:off x="984310" y="3187610"/>
            <a:ext cx="3027869" cy="62110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Pretendard Variable Black" panose="02000003000000020004" pitchFamily="2" charset="-127"/>
                <a:ea typeface="Pretendard Variable Black" panose="02000003000000020004" pitchFamily="2" charset="-127"/>
                <a:cs typeface="Pretendard Variable Black" panose="02000003000000020004" pitchFamily="2" charset="-127"/>
              </a:rPr>
              <a:t>SPACE</a:t>
            </a:r>
          </a:p>
        </p:txBody>
      </p:sp>
      <p:pic>
        <p:nvPicPr>
          <p:cNvPr id="10" name="Graphic 9" descr="Mouse outline">
            <a:extLst>
              <a:ext uri="{FF2B5EF4-FFF2-40B4-BE49-F238E27FC236}">
                <a16:creationId xmlns:a16="http://schemas.microsoft.com/office/drawing/2014/main" id="{7C960A36-3D5F-2815-CB76-9058F551D3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7046" y="5098271"/>
            <a:ext cx="1135812" cy="1135812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5BD9B593-2DC5-E762-9CB6-0F23315917D4}"/>
              </a:ext>
            </a:extLst>
          </p:cNvPr>
          <p:cNvSpPr/>
          <p:nvPr/>
        </p:nvSpPr>
        <p:spPr>
          <a:xfrm>
            <a:off x="998599" y="5435344"/>
            <a:ext cx="139640" cy="139640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EE4295C-8F6F-05E0-34C3-416A04E34851}"/>
              </a:ext>
            </a:extLst>
          </p:cNvPr>
          <p:cNvSpPr txBox="1"/>
          <p:nvPr/>
        </p:nvSpPr>
        <p:spPr>
          <a:xfrm>
            <a:off x="5124450" y="2305333"/>
            <a:ext cx="48638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:   </a:t>
            </a:r>
            <a:r>
              <a:rPr lang="ko-KR" altLang="en-US" sz="24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플레이어 좌 </a:t>
            </a:r>
            <a:r>
              <a:rPr lang="en-US" altLang="ko-KR" sz="24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/ </a:t>
            </a:r>
            <a:r>
              <a:rPr lang="ko-KR" altLang="en-US" sz="24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우 이동</a:t>
            </a:r>
            <a:r>
              <a:rPr lang="en-US" altLang="ko-KR" sz="24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, </a:t>
            </a:r>
            <a:r>
              <a:rPr lang="ko-KR" altLang="en-US" sz="24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벽에 매달리기</a:t>
            </a:r>
            <a:endParaRPr lang="en-US" sz="2400" dirty="0">
              <a:latin typeface="Pretendard Variable SemiBold" panose="02000003000000020004" pitchFamily="2" charset="-127"/>
              <a:ea typeface="Pretendard Variable SemiBold" panose="02000003000000020004" pitchFamily="2" charset="-127"/>
              <a:cs typeface="Pretendard Variable SemiBold" panose="020000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120F1AA-B562-1DFB-BBAD-B2C064D89E4D}"/>
              </a:ext>
            </a:extLst>
          </p:cNvPr>
          <p:cNvSpPr txBox="1"/>
          <p:nvPr/>
        </p:nvSpPr>
        <p:spPr>
          <a:xfrm>
            <a:off x="5124448" y="3347047"/>
            <a:ext cx="31229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:   </a:t>
            </a:r>
            <a:r>
              <a:rPr lang="ko-KR" altLang="en-US" sz="24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플레이어 점프</a:t>
            </a:r>
            <a:r>
              <a:rPr lang="en-US" altLang="ko-KR" sz="24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, </a:t>
            </a:r>
            <a:r>
              <a:rPr lang="ko-KR" altLang="en-US" sz="24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벽점프</a:t>
            </a:r>
            <a:endParaRPr lang="en-US" sz="2400" dirty="0">
              <a:latin typeface="Pretendard Variable SemiBold" panose="02000003000000020004" pitchFamily="2" charset="-127"/>
              <a:ea typeface="Pretendard Variable SemiBold" panose="02000003000000020004" pitchFamily="2" charset="-127"/>
              <a:cs typeface="Pretendard Variable SemiBold" panose="02000003000000020004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832195A-6C6C-D6AD-6C2C-416E91D3200A}"/>
              </a:ext>
            </a:extLst>
          </p:cNvPr>
          <p:cNvSpPr txBox="1"/>
          <p:nvPr/>
        </p:nvSpPr>
        <p:spPr>
          <a:xfrm>
            <a:off x="5124448" y="5435344"/>
            <a:ext cx="21675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:   </a:t>
            </a:r>
            <a:r>
              <a:rPr lang="ko-KR" altLang="en-US" sz="24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플레이어 공격</a:t>
            </a:r>
            <a:endParaRPr lang="en-US" sz="2400" dirty="0">
              <a:latin typeface="Pretendard Variable SemiBold" panose="02000003000000020004" pitchFamily="2" charset="-127"/>
              <a:ea typeface="Pretendard Variable SemiBold" panose="02000003000000020004" pitchFamily="2" charset="-127"/>
              <a:cs typeface="Pretendard Variable SemiBold" panose="02000003000000020004" pitchFamily="2" charset="-127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8700776-580C-C415-B96F-26BB0BE79593}"/>
              </a:ext>
            </a:extLst>
          </p:cNvPr>
          <p:cNvSpPr/>
          <p:nvPr/>
        </p:nvSpPr>
        <p:spPr>
          <a:xfrm>
            <a:off x="986647" y="4205991"/>
            <a:ext cx="1892240" cy="62110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Pretendard Variable Black" panose="02000003000000020004" pitchFamily="2" charset="-127"/>
                <a:ea typeface="Pretendard Variable Black" panose="02000003000000020004" pitchFamily="2" charset="-127"/>
                <a:cs typeface="Pretendard Variable Black" panose="02000003000000020004" pitchFamily="2" charset="-127"/>
              </a:rPr>
              <a:t>SHIFT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EBBD426-0ABD-FCF2-0409-198B7CFD8B57}"/>
              </a:ext>
            </a:extLst>
          </p:cNvPr>
          <p:cNvSpPr txBox="1"/>
          <p:nvPr/>
        </p:nvSpPr>
        <p:spPr>
          <a:xfrm>
            <a:off x="5124448" y="4388761"/>
            <a:ext cx="32512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:   </a:t>
            </a:r>
            <a:r>
              <a:rPr lang="ko-KR" altLang="en-US" sz="24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플레이어 구르기 </a:t>
            </a:r>
            <a:r>
              <a:rPr lang="en-US" altLang="ko-KR" sz="24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(</a:t>
            </a:r>
            <a:r>
              <a:rPr lang="ko-KR" altLang="en-US" sz="24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회피</a:t>
            </a:r>
            <a:r>
              <a:rPr lang="en-US" altLang="ko-KR" sz="24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)</a:t>
            </a:r>
            <a:endParaRPr lang="en-US" sz="2400" dirty="0">
              <a:latin typeface="Pretendard Variable SemiBold" panose="02000003000000020004" pitchFamily="2" charset="-127"/>
              <a:ea typeface="Pretendard Variable SemiBold" panose="02000003000000020004" pitchFamily="2" charset="-127"/>
              <a:cs typeface="Pretendard Variable SemiBold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037083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0B12A-995C-1115-06DA-1A43D20D2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>
                <a:latin typeface="Pretendard Variable Black" panose="02000003000000020004" pitchFamily="2" charset="-127"/>
                <a:ea typeface="Pretendard Variable Black" panose="02000003000000020004" pitchFamily="2" charset="-127"/>
                <a:cs typeface="Pretendard Variable Black" panose="02000003000000020004" pitchFamily="2" charset="-127"/>
              </a:rPr>
              <a:t>IV. </a:t>
            </a:r>
            <a:r>
              <a:rPr lang="ko-KR" altLang="en-US" b="1" dirty="0">
                <a:latin typeface="Pretendard Variable Black" panose="02000003000000020004" pitchFamily="2" charset="-127"/>
                <a:ea typeface="Pretendard Variable Black" panose="02000003000000020004" pitchFamily="2" charset="-127"/>
                <a:cs typeface="Pretendard Variable Black" panose="02000003000000020004" pitchFamily="2" charset="-127"/>
              </a:rPr>
              <a:t>몬스터</a:t>
            </a:r>
            <a:endParaRPr lang="en-US" b="1" dirty="0">
              <a:latin typeface="Pretendard Variable Black" panose="02000003000000020004" pitchFamily="2" charset="-127"/>
              <a:ea typeface="Pretendard Variable Black" panose="02000003000000020004" pitchFamily="2" charset="-127"/>
              <a:cs typeface="Pretendard Variable Black" panose="02000003000000020004" pitchFamily="2" charset="-127"/>
            </a:endParaRPr>
          </a:p>
        </p:txBody>
      </p:sp>
      <p:pic>
        <p:nvPicPr>
          <p:cNvPr id="5" name="Content Placeholder 4" descr="A pixel art of a green monster holding a sword&#10;&#10;Description automatically generated">
            <a:extLst>
              <a:ext uri="{FF2B5EF4-FFF2-40B4-BE49-F238E27FC236}">
                <a16:creationId xmlns:a16="http://schemas.microsoft.com/office/drawing/2014/main" id="{3C94C484-2CC8-613E-A0DF-1009A75311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8994" y="2904720"/>
            <a:ext cx="2611927" cy="2152286"/>
          </a:xfrm>
        </p:spPr>
      </p:pic>
      <p:pic>
        <p:nvPicPr>
          <p:cNvPr id="7" name="Picture 6" descr="A green and black pixelated object&#10;&#10;Description automatically generated">
            <a:extLst>
              <a:ext uri="{FF2B5EF4-FFF2-40B4-BE49-F238E27FC236}">
                <a16:creationId xmlns:a16="http://schemas.microsoft.com/office/drawing/2014/main" id="{6861DF34-05F2-0C38-279C-5EAA5BE1DC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5670" y="3724014"/>
            <a:ext cx="1828800" cy="1332992"/>
          </a:xfrm>
          <a:prstGeom prst="rect">
            <a:avLst/>
          </a:prstGeom>
        </p:spPr>
      </p:pic>
      <p:pic>
        <p:nvPicPr>
          <p:cNvPr id="9" name="Picture 8" descr="A green monster with red eyes&#10;&#10;Description automatically generated">
            <a:extLst>
              <a:ext uri="{FF2B5EF4-FFF2-40B4-BE49-F238E27FC236}">
                <a16:creationId xmlns:a16="http://schemas.microsoft.com/office/drawing/2014/main" id="{31C2A31D-15EC-5676-523B-9485F93E66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3683" y="2904720"/>
            <a:ext cx="1395012" cy="202741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AF8B185-C58A-E8B5-A19A-B97203B540FE}"/>
              </a:ext>
            </a:extLst>
          </p:cNvPr>
          <p:cNvSpPr txBox="1"/>
          <p:nvPr/>
        </p:nvSpPr>
        <p:spPr>
          <a:xfrm>
            <a:off x="961801" y="5469147"/>
            <a:ext cx="29329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Pretendard Variable Black" panose="02000003000000020004" pitchFamily="2" charset="-127"/>
                <a:ea typeface="Pretendard Variable Black" panose="02000003000000020004" pitchFamily="2" charset="-127"/>
                <a:cs typeface="Pretendard Variable Black" panose="02000003000000020004" pitchFamily="2" charset="-127"/>
              </a:rPr>
              <a:t>슬라임형 몬스터</a:t>
            </a:r>
            <a:endParaRPr lang="en-US" altLang="ko-KR" dirty="0">
              <a:latin typeface="Pretendard Variable Black" panose="02000003000000020004" pitchFamily="2" charset="-127"/>
              <a:ea typeface="Pretendard Variable Black" panose="02000003000000020004" pitchFamily="2" charset="-127"/>
              <a:cs typeface="Pretendard Variable Black" panose="02000003000000020004" pitchFamily="2" charset="-127"/>
            </a:endParaRPr>
          </a:p>
          <a:p>
            <a:pPr algn="ctr"/>
            <a:endParaRPr lang="en-US" dirty="0">
              <a:latin typeface="Pretendard Variable SemiBold" panose="02000003000000020004" pitchFamily="2" charset="-127"/>
              <a:ea typeface="Pretendard Variable SemiBold" panose="02000003000000020004" pitchFamily="2" charset="-127"/>
              <a:cs typeface="Pretendard Variable SemiBold" panose="02000003000000020004" pitchFamily="2" charset="-127"/>
            </a:endParaRPr>
          </a:p>
          <a:p>
            <a:pPr algn="ctr"/>
            <a:r>
              <a:rPr lang="ko-KR" altLang="en-US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플레이어에게 돌진하며 공격</a:t>
            </a:r>
            <a:endParaRPr lang="en-US" dirty="0">
              <a:latin typeface="Pretendard Variable SemiBold" panose="02000003000000020004" pitchFamily="2" charset="-127"/>
              <a:ea typeface="Pretendard Variable SemiBold" panose="02000003000000020004" pitchFamily="2" charset="-127"/>
              <a:cs typeface="Pretendard Variable SemiBold" panose="02000003000000020004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9418A52-9B6A-6F74-5AB1-EFF9F82CED84}"/>
              </a:ext>
            </a:extLst>
          </p:cNvPr>
          <p:cNvSpPr txBox="1"/>
          <p:nvPr/>
        </p:nvSpPr>
        <p:spPr>
          <a:xfrm>
            <a:off x="8020995" y="5469147"/>
            <a:ext cx="35454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Pretendard Variable Black" panose="02000003000000020004" pitchFamily="2" charset="-127"/>
                <a:ea typeface="Pretendard Variable Black" panose="02000003000000020004" pitchFamily="2" charset="-127"/>
                <a:cs typeface="Pretendard Variable Black" panose="02000003000000020004" pitchFamily="2" charset="-127"/>
              </a:rPr>
              <a:t>위자드형 몬스터</a:t>
            </a:r>
            <a:endParaRPr lang="en-US" altLang="ko-KR" dirty="0">
              <a:latin typeface="Pretendard Variable Black" panose="02000003000000020004" pitchFamily="2" charset="-127"/>
              <a:ea typeface="Pretendard Variable Black" panose="02000003000000020004" pitchFamily="2" charset="-127"/>
              <a:cs typeface="Pretendard Variable Black" panose="02000003000000020004" pitchFamily="2" charset="-127"/>
            </a:endParaRPr>
          </a:p>
          <a:p>
            <a:pPr algn="ctr"/>
            <a:endParaRPr lang="en-US" dirty="0">
              <a:latin typeface="Pretendard Variable SemiBold" panose="02000003000000020004" pitchFamily="2" charset="-127"/>
              <a:ea typeface="Pretendard Variable SemiBold" panose="02000003000000020004" pitchFamily="2" charset="-127"/>
              <a:cs typeface="Pretendard Variable SemiBold" panose="02000003000000020004" pitchFamily="2" charset="-127"/>
            </a:endParaRPr>
          </a:p>
          <a:p>
            <a:pPr algn="ctr"/>
            <a:r>
              <a:rPr lang="ko-KR" altLang="en-US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플레이어에게 화염구를 던지며 공격</a:t>
            </a:r>
            <a:endParaRPr lang="en-US" dirty="0">
              <a:latin typeface="Pretendard Variable SemiBold" panose="02000003000000020004" pitchFamily="2" charset="-127"/>
              <a:ea typeface="Pretendard Variable SemiBold" panose="02000003000000020004" pitchFamily="2" charset="-127"/>
              <a:cs typeface="Pretendard Variable SemiBold" panose="02000003000000020004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992B3D4-8A06-2868-7DCF-C448627BAA83}"/>
              </a:ext>
            </a:extLst>
          </p:cNvPr>
          <p:cNvSpPr txBox="1"/>
          <p:nvPr/>
        </p:nvSpPr>
        <p:spPr>
          <a:xfrm>
            <a:off x="4309029" y="5469147"/>
            <a:ext cx="35454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Pretendard Variable Black" panose="02000003000000020004" pitchFamily="2" charset="-127"/>
                <a:ea typeface="Pretendard Variable Black" panose="02000003000000020004" pitchFamily="2" charset="-127"/>
                <a:cs typeface="Pretendard Variable Black" panose="02000003000000020004" pitchFamily="2" charset="-127"/>
              </a:rPr>
              <a:t>고블린형 몬스터</a:t>
            </a:r>
            <a:endParaRPr lang="en-US" altLang="ko-KR" dirty="0">
              <a:latin typeface="Pretendard Variable Black" panose="02000003000000020004" pitchFamily="2" charset="-127"/>
              <a:ea typeface="Pretendard Variable Black" panose="02000003000000020004" pitchFamily="2" charset="-127"/>
              <a:cs typeface="Pretendard Variable Black" panose="02000003000000020004" pitchFamily="2" charset="-127"/>
            </a:endParaRPr>
          </a:p>
          <a:p>
            <a:pPr algn="ctr"/>
            <a:endParaRPr lang="en-US" dirty="0">
              <a:latin typeface="Pretendard Variable SemiBold" panose="02000003000000020004" pitchFamily="2" charset="-127"/>
              <a:ea typeface="Pretendard Variable SemiBold" panose="02000003000000020004" pitchFamily="2" charset="-127"/>
              <a:cs typeface="Pretendard Variable SemiBold" panose="02000003000000020004" pitchFamily="2" charset="-127"/>
            </a:endParaRPr>
          </a:p>
          <a:p>
            <a:pPr algn="ctr"/>
            <a:r>
              <a:rPr lang="ko-KR" altLang="en-US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플레이어에게 무기를 휘두르며 공격</a:t>
            </a:r>
            <a:endParaRPr lang="en-US" dirty="0">
              <a:latin typeface="Pretendard Variable SemiBold" panose="02000003000000020004" pitchFamily="2" charset="-127"/>
              <a:ea typeface="Pretendard Variable SemiBold" panose="02000003000000020004" pitchFamily="2" charset="-127"/>
              <a:cs typeface="Pretendard Variable SemiBold" panose="020000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D904874-ABA6-D429-B074-7D9DB51F929A}"/>
              </a:ext>
            </a:extLst>
          </p:cNvPr>
          <p:cNvSpPr txBox="1"/>
          <p:nvPr/>
        </p:nvSpPr>
        <p:spPr>
          <a:xfrm>
            <a:off x="838200" y="1581547"/>
            <a:ext cx="6331789" cy="170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던전의 전투 방마다 일정한 수의 몬스터 생성</a:t>
            </a:r>
            <a:endParaRPr lang="en-US" altLang="ko-KR" dirty="0">
              <a:latin typeface="Pretendard Variable SemiBold" panose="02000003000000020004" pitchFamily="2" charset="-127"/>
              <a:ea typeface="Pretendard Variable SemiBold" panose="02000003000000020004" pitchFamily="2" charset="-127"/>
              <a:cs typeface="Pretendard Variable SemiBold" panose="02000003000000020004" pitchFamily="2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다른 방으로 이동하기 위해서는 방에 있는 모든 몬스터를 잡아야 함</a:t>
            </a:r>
            <a:endParaRPr lang="en-US" altLang="ko-KR" dirty="0">
              <a:latin typeface="Pretendard Variable SemiBold" panose="02000003000000020004" pitchFamily="2" charset="-127"/>
              <a:ea typeface="Pretendard Variable SemiBold" panose="02000003000000020004" pitchFamily="2" charset="-127"/>
              <a:cs typeface="Pretendard Variable SemiBold" panose="02000003000000020004" pitchFamily="2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다양한 방식으로 플레이어를 공격</a:t>
            </a:r>
            <a:endParaRPr lang="en-US" altLang="ko-KR" dirty="0">
              <a:latin typeface="Pretendard Variable SemiBold" panose="02000003000000020004" pitchFamily="2" charset="-127"/>
              <a:ea typeface="Pretendard Variable SemiBold" panose="02000003000000020004" pitchFamily="2" charset="-127"/>
              <a:cs typeface="Pretendard Variable SemiBold" panose="02000003000000020004" pitchFamily="2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처치시 코인 드랍</a:t>
            </a:r>
            <a:endParaRPr lang="en-US" dirty="0">
              <a:latin typeface="Pretendard Variable SemiBold" panose="02000003000000020004" pitchFamily="2" charset="-127"/>
              <a:ea typeface="Pretendard Variable SemiBold" panose="02000003000000020004" pitchFamily="2" charset="-127"/>
              <a:cs typeface="Pretendard Variable SemiBold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504837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0B12A-995C-1115-06DA-1A43D20D2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>
                <a:latin typeface="Pretendard Variable Black" panose="02000003000000020004" pitchFamily="2" charset="-127"/>
                <a:ea typeface="Pretendard Variable Black" panose="02000003000000020004" pitchFamily="2" charset="-127"/>
                <a:cs typeface="Pretendard Variable Black" panose="02000003000000020004" pitchFamily="2" charset="-127"/>
              </a:rPr>
              <a:t>V. </a:t>
            </a:r>
            <a:r>
              <a:rPr lang="ko-KR" altLang="en-US" b="1" dirty="0">
                <a:latin typeface="Pretendard Variable Black" panose="02000003000000020004" pitchFamily="2" charset="-127"/>
                <a:ea typeface="Pretendard Variable Black" panose="02000003000000020004" pitchFamily="2" charset="-127"/>
                <a:cs typeface="Pretendard Variable Black" panose="02000003000000020004" pitchFamily="2" charset="-127"/>
              </a:rPr>
              <a:t>보스 몬스터</a:t>
            </a:r>
            <a:endParaRPr lang="en-US" b="1" dirty="0">
              <a:latin typeface="Pretendard Variable Black" panose="02000003000000020004" pitchFamily="2" charset="-127"/>
              <a:ea typeface="Pretendard Variable Black" panose="02000003000000020004" pitchFamily="2" charset="-127"/>
              <a:cs typeface="Pretendard Variable Black" panose="02000003000000020004" pitchFamily="2" charset="-127"/>
            </a:endParaRPr>
          </a:p>
        </p:txBody>
      </p:sp>
      <p:pic>
        <p:nvPicPr>
          <p:cNvPr id="5" name="Content Placeholder 4" descr="A pixel art of a skeleton in a blue robe&#10;&#10;Description automatically generated">
            <a:extLst>
              <a:ext uri="{FF2B5EF4-FFF2-40B4-BE49-F238E27FC236}">
                <a16:creationId xmlns:a16="http://schemas.microsoft.com/office/drawing/2014/main" id="{3A1F2810-8EB3-06A8-AD0B-37FD85BC20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0469" y="1581547"/>
            <a:ext cx="4413331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A384AB9-5FA8-5A76-4A62-33EC7DD323E7}"/>
              </a:ext>
            </a:extLst>
          </p:cNvPr>
          <p:cNvSpPr txBox="1"/>
          <p:nvPr/>
        </p:nvSpPr>
        <p:spPr>
          <a:xfrm>
            <a:off x="838200" y="1581547"/>
            <a:ext cx="6331789" cy="3887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던전의 마지막 방인 보스 방에서 등장</a:t>
            </a:r>
            <a:endParaRPr lang="en-US" altLang="ko-KR" dirty="0">
              <a:latin typeface="Pretendard Variable SemiBold" panose="02000003000000020004" pitchFamily="2" charset="-127"/>
              <a:ea typeface="Pretendard Variable SemiBold" panose="02000003000000020004" pitchFamily="2" charset="-127"/>
              <a:cs typeface="Pretendard Variable SemiBold" panose="02000003000000020004" pitchFamily="2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다양한 패턴으로 플레이어를 공격</a:t>
            </a:r>
            <a:endParaRPr lang="en-US" altLang="ko-KR" dirty="0">
              <a:latin typeface="Pretendard Variable SemiBold" panose="02000003000000020004" pitchFamily="2" charset="-127"/>
              <a:ea typeface="Pretendard Variable SemiBold" panose="02000003000000020004" pitchFamily="2" charset="-127"/>
              <a:cs typeface="Pretendard Variable SemiBold" panose="02000003000000020004" pitchFamily="2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여러 방향으로 나가는 화염구를 연속적으로 발사</a:t>
            </a:r>
            <a:endParaRPr lang="en-US" altLang="ko-KR" dirty="0">
              <a:latin typeface="Pretendard Variable SemiBold" panose="02000003000000020004" pitchFamily="2" charset="-127"/>
              <a:ea typeface="Pretendard Variable SemiBold" panose="02000003000000020004" pitchFamily="2" charset="-127"/>
              <a:cs typeface="Pretendard Variable SemiBold" panose="02000003000000020004" pitchFamily="2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보스 방의 바닥에 가시 설치</a:t>
            </a:r>
            <a:endParaRPr lang="en-US" altLang="ko-KR" dirty="0">
              <a:latin typeface="Pretendard Variable SemiBold" panose="02000003000000020004" pitchFamily="2" charset="-127"/>
              <a:ea typeface="Pretendard Variable SemiBold" panose="02000003000000020004" pitchFamily="2" charset="-127"/>
              <a:cs typeface="Pretendard Variable SemiBold" panose="02000003000000020004" pitchFamily="2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보스 방을 수직으로 궤뚫는 여러 개의 광선 발사</a:t>
            </a:r>
            <a:endParaRPr lang="en-US" altLang="ko-KR" dirty="0">
              <a:latin typeface="Pretendard Variable SemiBold" panose="02000003000000020004" pitchFamily="2" charset="-127"/>
              <a:ea typeface="Pretendard Variable SemiBold" panose="02000003000000020004" pitchFamily="2" charset="-127"/>
              <a:cs typeface="Pretendard Variable SemiBold" panose="02000003000000020004" pitchFamily="2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전투 중 화면 하단에 보스 체력바 표시</a:t>
            </a:r>
            <a:endParaRPr lang="en-US" altLang="ko-KR" dirty="0">
              <a:latin typeface="Pretendard Variable SemiBold" panose="02000003000000020004" pitchFamily="2" charset="-127"/>
              <a:ea typeface="Pretendard Variable SemiBold" panose="02000003000000020004" pitchFamily="2" charset="-127"/>
              <a:cs typeface="Pretendard Variable SemiBold" panose="02000003000000020004" pitchFamily="2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보스 클리어 시 다량의 코인과 함께 마을로 돌아가는 포탈 생성</a:t>
            </a:r>
            <a:endParaRPr lang="en-US" dirty="0">
              <a:latin typeface="Pretendard Variable SemiBold" panose="02000003000000020004" pitchFamily="2" charset="-127"/>
              <a:ea typeface="Pretendard Variable SemiBold" panose="02000003000000020004" pitchFamily="2" charset="-127"/>
              <a:cs typeface="Pretendard Variable SemiBold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742742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B4E56-F540-9623-72D2-C925610F32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>
                <a:latin typeface="Pretendard Variable Black" panose="02000003000000020004" pitchFamily="2" charset="-127"/>
                <a:ea typeface="Pretendard Variable Black" panose="02000003000000020004" pitchFamily="2" charset="-127"/>
                <a:cs typeface="Pretendard Variable Black" panose="02000003000000020004" pitchFamily="2" charset="-127"/>
              </a:rPr>
              <a:t>개발 내용</a:t>
            </a:r>
            <a:endParaRPr lang="en-US" b="1" dirty="0">
              <a:latin typeface="Pretendard Variable Black" panose="02000003000000020004" pitchFamily="2" charset="-127"/>
              <a:ea typeface="Pretendard Variable Black" panose="02000003000000020004" pitchFamily="2" charset="-127"/>
              <a:cs typeface="Pretendard Variable Black" panose="02000003000000020004" pitchFamily="2" charset="-127"/>
            </a:endParaRPr>
          </a:p>
        </p:txBody>
      </p:sp>
      <p:sp>
        <p:nvSpPr>
          <p:cNvPr id="8" name="Callout: Right Arrow 7">
            <a:extLst>
              <a:ext uri="{FF2B5EF4-FFF2-40B4-BE49-F238E27FC236}">
                <a16:creationId xmlns:a16="http://schemas.microsoft.com/office/drawing/2014/main" id="{6207EB4E-B249-A10C-54DF-A0BA8DDC3813}"/>
              </a:ext>
            </a:extLst>
          </p:cNvPr>
          <p:cNvSpPr/>
          <p:nvPr/>
        </p:nvSpPr>
        <p:spPr>
          <a:xfrm>
            <a:off x="757988" y="2357691"/>
            <a:ext cx="3254543" cy="1161047"/>
          </a:xfrm>
          <a:prstGeom prst="rightArrow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타일맵 시스템</a:t>
            </a:r>
            <a:endParaRPr lang="en-US" dirty="0">
              <a:latin typeface="Pretendard Variable SemiBold" panose="02000003000000020004" pitchFamily="2" charset="-127"/>
              <a:ea typeface="Pretendard Variable SemiBold" panose="02000003000000020004" pitchFamily="2" charset="-127"/>
              <a:cs typeface="Pretendard Variable SemiBold" panose="02000003000000020004" pitchFamily="2" charset="-127"/>
            </a:endParaRPr>
          </a:p>
        </p:txBody>
      </p:sp>
      <p:sp>
        <p:nvSpPr>
          <p:cNvPr id="9" name="Callout: Right Arrow 8">
            <a:extLst>
              <a:ext uri="{FF2B5EF4-FFF2-40B4-BE49-F238E27FC236}">
                <a16:creationId xmlns:a16="http://schemas.microsoft.com/office/drawing/2014/main" id="{A64A9BA3-09AE-0255-6CAB-462AE74AF7ED}"/>
              </a:ext>
            </a:extLst>
          </p:cNvPr>
          <p:cNvSpPr/>
          <p:nvPr/>
        </p:nvSpPr>
        <p:spPr>
          <a:xfrm>
            <a:off x="4012531" y="2357691"/>
            <a:ext cx="3254543" cy="1161047"/>
          </a:xfrm>
          <a:prstGeom prst="rightArrow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플레이어</a:t>
            </a:r>
            <a:endParaRPr lang="en-US" dirty="0">
              <a:latin typeface="Pretendard Variable SemiBold" panose="02000003000000020004" pitchFamily="2" charset="-127"/>
              <a:ea typeface="Pretendard Variable SemiBold" panose="02000003000000020004" pitchFamily="2" charset="-127"/>
              <a:cs typeface="Pretendard Variable SemiBold" panose="02000003000000020004" pitchFamily="2" charset="-127"/>
            </a:endParaRPr>
          </a:p>
        </p:txBody>
      </p:sp>
      <p:sp>
        <p:nvSpPr>
          <p:cNvPr id="10" name="Callout: Right Arrow 9">
            <a:extLst>
              <a:ext uri="{FF2B5EF4-FFF2-40B4-BE49-F238E27FC236}">
                <a16:creationId xmlns:a16="http://schemas.microsoft.com/office/drawing/2014/main" id="{DA6F647F-530E-0BB7-5047-F8CC3BC260B5}"/>
              </a:ext>
            </a:extLst>
          </p:cNvPr>
          <p:cNvSpPr/>
          <p:nvPr/>
        </p:nvSpPr>
        <p:spPr>
          <a:xfrm>
            <a:off x="7267074" y="2357690"/>
            <a:ext cx="3254543" cy="1161047"/>
          </a:xfrm>
          <a:prstGeom prst="rightArrow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절차적 지형 생성</a:t>
            </a:r>
            <a:endParaRPr lang="en-US" dirty="0">
              <a:latin typeface="Pretendard Variable SemiBold" panose="02000003000000020004" pitchFamily="2" charset="-127"/>
              <a:ea typeface="Pretendard Variable SemiBold" panose="02000003000000020004" pitchFamily="2" charset="-127"/>
              <a:cs typeface="Pretendard Variable SemiBold" panose="02000003000000020004" pitchFamily="2" charset="-127"/>
            </a:endParaRPr>
          </a:p>
        </p:txBody>
      </p:sp>
      <p:sp>
        <p:nvSpPr>
          <p:cNvPr id="11" name="Callout: Right Arrow 10">
            <a:extLst>
              <a:ext uri="{FF2B5EF4-FFF2-40B4-BE49-F238E27FC236}">
                <a16:creationId xmlns:a16="http://schemas.microsoft.com/office/drawing/2014/main" id="{71623C50-D782-9D22-409F-5012C49B254A}"/>
              </a:ext>
            </a:extLst>
          </p:cNvPr>
          <p:cNvSpPr/>
          <p:nvPr/>
        </p:nvSpPr>
        <p:spPr>
          <a:xfrm>
            <a:off x="2057401" y="4542171"/>
            <a:ext cx="3254543" cy="1161047"/>
          </a:xfrm>
          <a:prstGeom prst="rightArrow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몬스터</a:t>
            </a:r>
            <a:endParaRPr lang="en-US" dirty="0">
              <a:latin typeface="Pretendard Variable SemiBold" panose="02000003000000020004" pitchFamily="2" charset="-127"/>
              <a:ea typeface="Pretendard Variable SemiBold" panose="02000003000000020004" pitchFamily="2" charset="-127"/>
              <a:cs typeface="Pretendard Variable SemiBold" panose="02000003000000020004" pitchFamily="2" charset="-127"/>
            </a:endParaRPr>
          </a:p>
        </p:txBody>
      </p:sp>
      <p:sp>
        <p:nvSpPr>
          <p:cNvPr id="12" name="Callout: Right Arrow 11">
            <a:extLst>
              <a:ext uri="{FF2B5EF4-FFF2-40B4-BE49-F238E27FC236}">
                <a16:creationId xmlns:a16="http://schemas.microsoft.com/office/drawing/2014/main" id="{86F93FEF-BB45-6757-FA18-076E065F9573}"/>
              </a:ext>
            </a:extLst>
          </p:cNvPr>
          <p:cNvSpPr/>
          <p:nvPr/>
        </p:nvSpPr>
        <p:spPr>
          <a:xfrm>
            <a:off x="5311944" y="4542170"/>
            <a:ext cx="3254543" cy="1161047"/>
          </a:xfrm>
          <a:prstGeom prst="rightArrow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보스 몬스터</a:t>
            </a:r>
            <a:endParaRPr lang="en-US" dirty="0">
              <a:latin typeface="Pretendard Variable SemiBold" panose="02000003000000020004" pitchFamily="2" charset="-127"/>
              <a:ea typeface="Pretendard Variable SemiBold" panose="02000003000000020004" pitchFamily="2" charset="-127"/>
              <a:cs typeface="Pretendard Variable SemiBold" panose="02000003000000020004" pitchFamily="2" charset="-127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40B3CAE-69BF-0508-756B-4A1159DBFC3F}"/>
              </a:ext>
            </a:extLst>
          </p:cNvPr>
          <p:cNvSpPr/>
          <p:nvPr/>
        </p:nvSpPr>
        <p:spPr>
          <a:xfrm>
            <a:off x="8566487" y="4542170"/>
            <a:ext cx="2117557" cy="116104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유저 인터페이스</a:t>
            </a:r>
            <a:endParaRPr lang="en-US" dirty="0">
              <a:latin typeface="Pretendard Variable SemiBold" panose="02000003000000020004" pitchFamily="2" charset="-127"/>
              <a:ea typeface="Pretendard Variable SemiBold" panose="02000003000000020004" pitchFamily="2" charset="-127"/>
              <a:cs typeface="Pretendard Variable SemiBold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939848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B4E56-F540-9623-72D2-C925610F32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>
                <a:latin typeface="Pretendard Variable Black" panose="02000003000000020004" pitchFamily="2" charset="-127"/>
                <a:ea typeface="Pretendard Variable Black" panose="02000003000000020004" pitchFamily="2" charset="-127"/>
                <a:cs typeface="Pretendard Variable Black" panose="02000003000000020004" pitchFamily="2" charset="-127"/>
              </a:rPr>
              <a:t>개발 일정</a:t>
            </a:r>
            <a:endParaRPr lang="en-US" b="1" dirty="0">
              <a:latin typeface="Pretendard Variable Black" panose="02000003000000020004" pitchFamily="2" charset="-127"/>
              <a:ea typeface="Pretendard Variable Black" panose="02000003000000020004" pitchFamily="2" charset="-127"/>
              <a:cs typeface="Pretendard Variable Black" panose="02000003000000020004" pitchFamily="2" charset="-127"/>
            </a:endParaRP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4AABEEA-AD08-98C2-9871-4EAEBCA6A8F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20962852"/>
              </p:ext>
            </p:extLst>
          </p:nvPr>
        </p:nvGraphicFramePr>
        <p:xfrm>
          <a:off x="838200" y="1825625"/>
          <a:ext cx="10515600" cy="42345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1965">
                  <a:extLst>
                    <a:ext uri="{9D8B030D-6E8A-4147-A177-3AD203B41FA5}">
                      <a16:colId xmlns:a16="http://schemas.microsoft.com/office/drawing/2014/main" val="3894222211"/>
                    </a:ext>
                  </a:extLst>
                </a:gridCol>
                <a:gridCol w="4105835">
                  <a:extLst>
                    <a:ext uri="{9D8B030D-6E8A-4147-A177-3AD203B41FA5}">
                      <a16:colId xmlns:a16="http://schemas.microsoft.com/office/drawing/2014/main" val="2773054404"/>
                    </a:ext>
                  </a:extLst>
                </a:gridCol>
                <a:gridCol w="1120588">
                  <a:extLst>
                    <a:ext uri="{9D8B030D-6E8A-4147-A177-3AD203B41FA5}">
                      <a16:colId xmlns:a16="http://schemas.microsoft.com/office/drawing/2014/main" val="1481488847"/>
                    </a:ext>
                  </a:extLst>
                </a:gridCol>
                <a:gridCol w="4137212">
                  <a:extLst>
                    <a:ext uri="{9D8B030D-6E8A-4147-A177-3AD203B41FA5}">
                      <a16:colId xmlns:a16="http://schemas.microsoft.com/office/drawing/2014/main" val="3414662047"/>
                    </a:ext>
                  </a:extLst>
                </a:gridCol>
              </a:tblGrid>
              <a:tr h="621740"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>
                          <a:latin typeface="Pretendard Variable SemiBold" panose="02000003000000020004" pitchFamily="2" charset="-127"/>
                          <a:ea typeface="Pretendard Variable SemiBold" panose="02000003000000020004" pitchFamily="2" charset="-127"/>
                          <a:cs typeface="Pretendard Variable SemiBold" panose="02000003000000020004" pitchFamily="2" charset="-127"/>
                        </a:rPr>
                        <a:t>주차</a:t>
                      </a:r>
                      <a:endParaRPr lang="en-US" dirty="0">
                        <a:latin typeface="Pretendard Variable SemiBold" panose="02000003000000020004" pitchFamily="2" charset="-127"/>
                        <a:ea typeface="Pretendard Variable SemiBold" panose="02000003000000020004" pitchFamily="2" charset="-127"/>
                        <a:cs typeface="Pretendard Variable SemiBold" panose="020000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>
                          <a:latin typeface="Pretendard Variable SemiBold" panose="02000003000000020004" pitchFamily="2" charset="-127"/>
                          <a:ea typeface="Pretendard Variable SemiBold" panose="02000003000000020004" pitchFamily="2" charset="-127"/>
                          <a:cs typeface="Pretendard Variable SemiBold" panose="02000003000000020004" pitchFamily="2" charset="-127"/>
                        </a:rPr>
                        <a:t>개발 내용</a:t>
                      </a:r>
                      <a:endParaRPr lang="en-US" dirty="0">
                        <a:latin typeface="Pretendard Variable SemiBold" panose="02000003000000020004" pitchFamily="2" charset="-127"/>
                        <a:ea typeface="Pretendard Variable SemiBold" panose="02000003000000020004" pitchFamily="2" charset="-127"/>
                        <a:cs typeface="Pretendard Variable SemiBold" panose="020000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>
                          <a:latin typeface="Pretendard Variable SemiBold" panose="02000003000000020004" pitchFamily="2" charset="-127"/>
                          <a:ea typeface="Pretendard Variable SemiBold" panose="02000003000000020004" pitchFamily="2" charset="-127"/>
                          <a:cs typeface="Pretendard Variable SemiBold" panose="02000003000000020004" pitchFamily="2" charset="-127"/>
                        </a:rPr>
                        <a:t>주차</a:t>
                      </a:r>
                      <a:endParaRPr lang="en-US" dirty="0">
                        <a:latin typeface="Pretendard Variable SemiBold" panose="02000003000000020004" pitchFamily="2" charset="-127"/>
                        <a:ea typeface="Pretendard Variable SemiBold" panose="02000003000000020004" pitchFamily="2" charset="-127"/>
                        <a:cs typeface="Pretendard Variable SemiBold" panose="020000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>
                          <a:latin typeface="Pretendard Variable SemiBold" panose="02000003000000020004" pitchFamily="2" charset="-127"/>
                          <a:ea typeface="Pretendard Variable SemiBold" panose="02000003000000020004" pitchFamily="2" charset="-127"/>
                          <a:cs typeface="Pretendard Variable SemiBold" panose="02000003000000020004" pitchFamily="2" charset="-127"/>
                        </a:rPr>
                        <a:t>개발 내용</a:t>
                      </a:r>
                      <a:endParaRPr lang="en-US" dirty="0">
                        <a:latin typeface="Pretendard Variable SemiBold" panose="02000003000000020004" pitchFamily="2" charset="-127"/>
                        <a:ea typeface="Pretendard Variable SemiBold" panose="02000003000000020004" pitchFamily="2" charset="-127"/>
                        <a:cs typeface="Pretendard Variable SemiBold" panose="02000003000000020004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55821429"/>
                  </a:ext>
                </a:extLst>
              </a:tr>
              <a:tr h="90319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dirty="0">
                          <a:latin typeface="Pretendard Variable SemiBold" panose="02000003000000020004" pitchFamily="2" charset="-127"/>
                          <a:ea typeface="Pretendard Variable SemiBold" panose="02000003000000020004" pitchFamily="2" charset="-127"/>
                          <a:cs typeface="Pretendard Variable SemiBold" panose="02000003000000020004" pitchFamily="2" charset="-127"/>
                        </a:rPr>
                        <a:t>1 </a:t>
                      </a:r>
                      <a:r>
                        <a:rPr lang="ko-KR" altLang="en-US" sz="1600" dirty="0">
                          <a:latin typeface="Pretendard Variable SemiBold" panose="02000003000000020004" pitchFamily="2" charset="-127"/>
                          <a:ea typeface="Pretendard Variable SemiBold" panose="02000003000000020004" pitchFamily="2" charset="-127"/>
                          <a:cs typeface="Pretendard Variable SemiBold" panose="02000003000000020004" pitchFamily="2" charset="-127"/>
                        </a:rPr>
                        <a:t>주</a:t>
                      </a:r>
                      <a:endParaRPr lang="en-US" sz="1600" dirty="0">
                        <a:latin typeface="Pretendard Variable SemiBold" panose="02000003000000020004" pitchFamily="2" charset="-127"/>
                        <a:ea typeface="Pretendard Variable SemiBold" panose="02000003000000020004" pitchFamily="2" charset="-127"/>
                        <a:cs typeface="Pretendard Variable SemiBold" panose="020000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sz="1600" dirty="0">
                          <a:latin typeface="Pretendard Variable SemiBold" panose="02000003000000020004" pitchFamily="2" charset="-127"/>
                          <a:ea typeface="Pretendard Variable SemiBold" panose="02000003000000020004" pitchFamily="2" charset="-127"/>
                          <a:cs typeface="Pretendard Variable SemiBold" panose="02000003000000020004" pitchFamily="2" charset="-127"/>
                        </a:rPr>
                        <a:t>pico2d </a:t>
                      </a:r>
                      <a:r>
                        <a:rPr lang="ko-KR" altLang="en-US" sz="1600" dirty="0">
                          <a:latin typeface="Pretendard Variable SemiBold" panose="02000003000000020004" pitchFamily="2" charset="-127"/>
                          <a:ea typeface="Pretendard Variable SemiBold" panose="02000003000000020004" pitchFamily="2" charset="-127"/>
                          <a:cs typeface="Pretendard Variable SemiBold" panose="02000003000000020004" pitchFamily="2" charset="-127"/>
                        </a:rPr>
                        <a:t>프레임워크 제작</a:t>
                      </a:r>
                      <a:endParaRPr lang="en-US" sz="1600" dirty="0">
                        <a:latin typeface="Pretendard Variable SemiBold" panose="02000003000000020004" pitchFamily="2" charset="-127"/>
                        <a:ea typeface="Pretendard Variable SemiBold" panose="02000003000000020004" pitchFamily="2" charset="-127"/>
                        <a:cs typeface="Pretendard Variable SemiBold" panose="020000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Pretendard Variable SemiBold" panose="02000003000000020004" pitchFamily="2" charset="-127"/>
                          <a:ea typeface="Pretendard Variable SemiBold" panose="02000003000000020004" pitchFamily="2" charset="-127"/>
                          <a:cs typeface="Pretendard Variable SemiBold" panose="02000003000000020004" pitchFamily="2" charset="-127"/>
                        </a:rPr>
                        <a:t>5 </a:t>
                      </a:r>
                      <a:r>
                        <a:rPr lang="ko-KR" altLang="en-US" sz="1600" dirty="0">
                          <a:latin typeface="Pretendard Variable SemiBold" panose="02000003000000020004" pitchFamily="2" charset="-127"/>
                          <a:ea typeface="Pretendard Variable SemiBold" panose="02000003000000020004" pitchFamily="2" charset="-127"/>
                          <a:cs typeface="Pretendard Variable SemiBold" panose="02000003000000020004" pitchFamily="2" charset="-127"/>
                        </a:rPr>
                        <a:t>주</a:t>
                      </a:r>
                      <a:endParaRPr lang="en-US" sz="1600" dirty="0">
                        <a:latin typeface="Pretendard Variable SemiBold" panose="02000003000000020004" pitchFamily="2" charset="-127"/>
                        <a:ea typeface="Pretendard Variable SemiBold" panose="02000003000000020004" pitchFamily="2" charset="-127"/>
                        <a:cs typeface="Pretendard Variable SemiBold" panose="020000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latin typeface="Pretendard Variable SemiBold" panose="02000003000000020004" pitchFamily="2" charset="-127"/>
                          <a:ea typeface="Pretendard Variable SemiBold" panose="02000003000000020004" pitchFamily="2" charset="-127"/>
                          <a:cs typeface="Pretendard Variable SemiBold" panose="02000003000000020004" pitchFamily="2" charset="-127"/>
                        </a:rPr>
                        <a:t>몬스터 제작</a:t>
                      </a:r>
                      <a:endParaRPr lang="en-US" altLang="ko-KR" sz="1600" dirty="0">
                        <a:latin typeface="Pretendard Variable SemiBold" panose="02000003000000020004" pitchFamily="2" charset="-127"/>
                        <a:ea typeface="Pretendard Variable SemiBold" panose="02000003000000020004" pitchFamily="2" charset="-127"/>
                        <a:cs typeface="Pretendard Variable SemiBold" panose="02000003000000020004" pitchFamily="2" charset="-127"/>
                      </a:endParaRP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latin typeface="Pretendard Variable SemiBold" panose="02000003000000020004" pitchFamily="2" charset="-127"/>
                          <a:ea typeface="Pretendard Variable SemiBold" panose="02000003000000020004" pitchFamily="2" charset="-127"/>
                          <a:cs typeface="Pretendard Variable SemiBold" panose="02000003000000020004" pitchFamily="2" charset="-127"/>
                        </a:rPr>
                        <a:t>플레이어 대 몬스터 전투 시스템</a:t>
                      </a:r>
                      <a:endParaRPr lang="en-US" sz="1600" dirty="0">
                        <a:latin typeface="Pretendard Variable SemiBold" panose="02000003000000020004" pitchFamily="2" charset="-127"/>
                        <a:ea typeface="Pretendard Variable SemiBold" panose="02000003000000020004" pitchFamily="2" charset="-127"/>
                        <a:cs typeface="Pretendard Variable SemiBold" panose="02000003000000020004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62066282"/>
                  </a:ext>
                </a:extLst>
              </a:tr>
              <a:tr h="9031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Pretendard Variable SemiBold" panose="02000003000000020004" pitchFamily="2" charset="-127"/>
                          <a:ea typeface="Pretendard Variable SemiBold" panose="02000003000000020004" pitchFamily="2" charset="-127"/>
                          <a:cs typeface="Pretendard Variable SemiBold" panose="02000003000000020004" pitchFamily="2" charset="-127"/>
                        </a:rPr>
                        <a:t>2 </a:t>
                      </a:r>
                      <a:r>
                        <a:rPr lang="ko-KR" altLang="en-US" sz="1600" dirty="0">
                          <a:latin typeface="Pretendard Variable SemiBold" panose="02000003000000020004" pitchFamily="2" charset="-127"/>
                          <a:ea typeface="Pretendard Variable SemiBold" panose="02000003000000020004" pitchFamily="2" charset="-127"/>
                          <a:cs typeface="Pretendard Variable SemiBold" panose="02000003000000020004" pitchFamily="2" charset="-127"/>
                        </a:rPr>
                        <a:t>주</a:t>
                      </a:r>
                      <a:endParaRPr lang="en-US" sz="1600" dirty="0">
                        <a:latin typeface="Pretendard Variable SemiBold" panose="02000003000000020004" pitchFamily="2" charset="-127"/>
                        <a:ea typeface="Pretendard Variable SemiBold" panose="02000003000000020004" pitchFamily="2" charset="-127"/>
                        <a:cs typeface="Pretendard Variable SemiBold" panose="020000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latin typeface="Pretendard Variable SemiBold" panose="02000003000000020004" pitchFamily="2" charset="-127"/>
                          <a:ea typeface="Pretendard Variable SemiBold" panose="02000003000000020004" pitchFamily="2" charset="-127"/>
                          <a:cs typeface="Pretendard Variable SemiBold" panose="02000003000000020004" pitchFamily="2" charset="-127"/>
                        </a:rPr>
                        <a:t>타일맵 시스템</a:t>
                      </a:r>
                      <a:endParaRPr lang="en-US" altLang="ko-KR" sz="1600" dirty="0">
                        <a:latin typeface="Pretendard Variable SemiBold" panose="02000003000000020004" pitchFamily="2" charset="-127"/>
                        <a:ea typeface="Pretendard Variable SemiBold" panose="02000003000000020004" pitchFamily="2" charset="-127"/>
                        <a:cs typeface="Pretendard Variable SemiBold" panose="02000003000000020004" pitchFamily="2" charset="-127"/>
                      </a:endParaRPr>
                    </a:p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latin typeface="Pretendard Variable SemiBold" panose="02000003000000020004" pitchFamily="2" charset="-127"/>
                          <a:ea typeface="Pretendard Variable SemiBold" panose="02000003000000020004" pitchFamily="2" charset="-127"/>
                          <a:cs typeface="Pretendard Variable SemiBold" panose="02000003000000020004" pitchFamily="2" charset="-127"/>
                        </a:rPr>
                        <a:t>테스트 맵 제작</a:t>
                      </a:r>
                      <a:endParaRPr lang="en-US" sz="1600" dirty="0">
                        <a:latin typeface="Pretendard Variable SemiBold" panose="02000003000000020004" pitchFamily="2" charset="-127"/>
                        <a:ea typeface="Pretendard Variable SemiBold" panose="02000003000000020004" pitchFamily="2" charset="-127"/>
                        <a:cs typeface="Pretendard Variable SemiBold" panose="020000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dirty="0">
                          <a:latin typeface="Pretendard Variable SemiBold" panose="02000003000000020004" pitchFamily="2" charset="-127"/>
                          <a:ea typeface="Pretendard Variable SemiBold" panose="02000003000000020004" pitchFamily="2" charset="-127"/>
                          <a:cs typeface="Pretendard Variable SemiBold" panose="02000003000000020004" pitchFamily="2" charset="-127"/>
                        </a:rPr>
                        <a:t>6 </a:t>
                      </a:r>
                      <a:r>
                        <a:rPr lang="ko-KR" altLang="en-US" sz="1600" dirty="0">
                          <a:latin typeface="Pretendard Variable SemiBold" panose="02000003000000020004" pitchFamily="2" charset="-127"/>
                          <a:ea typeface="Pretendard Variable SemiBold" panose="02000003000000020004" pitchFamily="2" charset="-127"/>
                          <a:cs typeface="Pretendard Variable SemiBold" panose="02000003000000020004" pitchFamily="2" charset="-127"/>
                        </a:rPr>
                        <a:t>주</a:t>
                      </a:r>
                      <a:endParaRPr lang="en-US" sz="1600" dirty="0">
                        <a:latin typeface="Pretendard Variable SemiBold" panose="02000003000000020004" pitchFamily="2" charset="-127"/>
                        <a:ea typeface="Pretendard Variable SemiBold" panose="02000003000000020004" pitchFamily="2" charset="-127"/>
                        <a:cs typeface="Pretendard Variable SemiBold" panose="020000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latin typeface="Pretendard Variable SemiBold" panose="02000003000000020004" pitchFamily="2" charset="-127"/>
                          <a:ea typeface="Pretendard Variable SemiBold" panose="02000003000000020004" pitchFamily="2" charset="-127"/>
                          <a:cs typeface="Pretendard Variable SemiBold" panose="02000003000000020004" pitchFamily="2" charset="-127"/>
                        </a:rPr>
                        <a:t>보스 몬스터</a:t>
                      </a:r>
                      <a:r>
                        <a:rPr lang="en-US" altLang="ko-KR" sz="1600" dirty="0">
                          <a:latin typeface="Pretendard Variable SemiBold" panose="02000003000000020004" pitchFamily="2" charset="-127"/>
                          <a:ea typeface="Pretendard Variable SemiBold" panose="02000003000000020004" pitchFamily="2" charset="-127"/>
                          <a:cs typeface="Pretendard Variable SemiBold" panose="02000003000000020004" pitchFamily="2" charset="-127"/>
                        </a:rPr>
                        <a:t>, </a:t>
                      </a:r>
                      <a:r>
                        <a:rPr lang="ko-KR" altLang="en-US" sz="1600" dirty="0">
                          <a:latin typeface="Pretendard Variable SemiBold" panose="02000003000000020004" pitchFamily="2" charset="-127"/>
                          <a:ea typeface="Pretendard Variable SemiBold" panose="02000003000000020004" pitchFamily="2" charset="-127"/>
                          <a:cs typeface="Pretendard Variable SemiBold" panose="02000003000000020004" pitchFamily="2" charset="-127"/>
                        </a:rPr>
                        <a:t>이벤트</a:t>
                      </a:r>
                      <a:endParaRPr lang="en-US" sz="1600" dirty="0">
                        <a:latin typeface="Pretendard Variable SemiBold" panose="02000003000000020004" pitchFamily="2" charset="-127"/>
                        <a:ea typeface="Pretendard Variable SemiBold" panose="02000003000000020004" pitchFamily="2" charset="-127"/>
                        <a:cs typeface="Pretendard Variable SemiBold" panose="02000003000000020004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81586254"/>
                  </a:ext>
                </a:extLst>
              </a:tr>
              <a:tr h="9031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Pretendard Variable SemiBold" panose="02000003000000020004" pitchFamily="2" charset="-127"/>
                          <a:ea typeface="Pretendard Variable SemiBold" panose="02000003000000020004" pitchFamily="2" charset="-127"/>
                          <a:cs typeface="Pretendard Variable SemiBold" panose="02000003000000020004" pitchFamily="2" charset="-127"/>
                        </a:rPr>
                        <a:t>3 </a:t>
                      </a:r>
                      <a:r>
                        <a:rPr lang="ko-KR" altLang="en-US" sz="1600" dirty="0">
                          <a:latin typeface="Pretendard Variable SemiBold" panose="02000003000000020004" pitchFamily="2" charset="-127"/>
                          <a:ea typeface="Pretendard Variable SemiBold" panose="02000003000000020004" pitchFamily="2" charset="-127"/>
                          <a:cs typeface="Pretendard Variable SemiBold" panose="02000003000000020004" pitchFamily="2" charset="-127"/>
                        </a:rPr>
                        <a:t>주</a:t>
                      </a:r>
                      <a:endParaRPr lang="en-US" sz="1600" dirty="0">
                        <a:latin typeface="Pretendard Variable SemiBold" panose="02000003000000020004" pitchFamily="2" charset="-127"/>
                        <a:ea typeface="Pretendard Variable SemiBold" panose="02000003000000020004" pitchFamily="2" charset="-127"/>
                        <a:cs typeface="Pretendard Variable SemiBold" panose="020000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latin typeface="Pretendard Variable SemiBold" panose="02000003000000020004" pitchFamily="2" charset="-127"/>
                          <a:ea typeface="Pretendard Variable SemiBold" panose="02000003000000020004" pitchFamily="2" charset="-127"/>
                          <a:cs typeface="Pretendard Variable SemiBold" panose="02000003000000020004" pitchFamily="2" charset="-127"/>
                        </a:rPr>
                        <a:t>플레이어 이동</a:t>
                      </a:r>
                      <a:endParaRPr lang="en-US" altLang="ko-KR" sz="1600" dirty="0">
                        <a:latin typeface="Pretendard Variable SemiBold" panose="02000003000000020004" pitchFamily="2" charset="-127"/>
                        <a:ea typeface="Pretendard Variable SemiBold" panose="02000003000000020004" pitchFamily="2" charset="-127"/>
                        <a:cs typeface="Pretendard Variable SemiBold" panose="02000003000000020004" pitchFamily="2" charset="-127"/>
                      </a:endParaRP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latin typeface="Pretendard Variable SemiBold" panose="02000003000000020004" pitchFamily="2" charset="-127"/>
                          <a:ea typeface="Pretendard Variable SemiBold" panose="02000003000000020004" pitchFamily="2" charset="-127"/>
                          <a:cs typeface="Pretendard Variable SemiBold" panose="02000003000000020004" pitchFamily="2" charset="-127"/>
                        </a:rPr>
                        <a:t>플레이어 애니메이션</a:t>
                      </a:r>
                      <a:endParaRPr lang="en-US" sz="1600" dirty="0">
                        <a:latin typeface="Pretendard Variable SemiBold" panose="02000003000000020004" pitchFamily="2" charset="-127"/>
                        <a:ea typeface="Pretendard Variable SemiBold" panose="02000003000000020004" pitchFamily="2" charset="-127"/>
                        <a:cs typeface="Pretendard Variable SemiBold" panose="020000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Pretendard Variable SemiBold" panose="02000003000000020004" pitchFamily="2" charset="-127"/>
                          <a:ea typeface="Pretendard Variable SemiBold" panose="02000003000000020004" pitchFamily="2" charset="-127"/>
                          <a:cs typeface="Pretendard Variable SemiBold" panose="02000003000000020004" pitchFamily="2" charset="-127"/>
                        </a:rPr>
                        <a:t>7 </a:t>
                      </a:r>
                      <a:r>
                        <a:rPr lang="ko-KR" altLang="en-US" sz="1600" dirty="0">
                          <a:latin typeface="Pretendard Variable SemiBold" panose="02000003000000020004" pitchFamily="2" charset="-127"/>
                          <a:ea typeface="Pretendard Variable SemiBold" panose="02000003000000020004" pitchFamily="2" charset="-127"/>
                          <a:cs typeface="Pretendard Variable SemiBold" panose="02000003000000020004" pitchFamily="2" charset="-127"/>
                        </a:rPr>
                        <a:t>주</a:t>
                      </a:r>
                      <a:endParaRPr lang="en-US" sz="1600" dirty="0">
                        <a:latin typeface="Pretendard Variable SemiBold" panose="02000003000000020004" pitchFamily="2" charset="-127"/>
                        <a:ea typeface="Pretendard Variable SemiBold" panose="02000003000000020004" pitchFamily="2" charset="-127"/>
                        <a:cs typeface="Pretendard Variable SemiBold" panose="020000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latin typeface="Pretendard Variable SemiBold" panose="02000003000000020004" pitchFamily="2" charset="-127"/>
                          <a:ea typeface="Pretendard Variable SemiBold" panose="02000003000000020004" pitchFamily="2" charset="-127"/>
                          <a:cs typeface="Pretendard Variable SemiBold" panose="02000003000000020004" pitchFamily="2" charset="-127"/>
                        </a:rPr>
                        <a:t>게임 사운드</a:t>
                      </a:r>
                      <a:endParaRPr lang="en-US" altLang="ko-KR" sz="1600" dirty="0">
                        <a:latin typeface="Pretendard Variable SemiBold" panose="02000003000000020004" pitchFamily="2" charset="-127"/>
                        <a:ea typeface="Pretendard Variable SemiBold" panose="02000003000000020004" pitchFamily="2" charset="-127"/>
                        <a:cs typeface="Pretendard Variable SemiBold" panose="02000003000000020004" pitchFamily="2" charset="-127"/>
                      </a:endParaRP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latin typeface="Pretendard Variable SemiBold" panose="02000003000000020004" pitchFamily="2" charset="-127"/>
                          <a:ea typeface="Pretendard Variable SemiBold" panose="02000003000000020004" pitchFamily="2" charset="-127"/>
                          <a:cs typeface="Pretendard Variable SemiBold" panose="02000003000000020004" pitchFamily="2" charset="-127"/>
                        </a:rPr>
                        <a:t>유저 인터페이스</a:t>
                      </a:r>
                      <a:endParaRPr lang="en-US" sz="1600" dirty="0">
                        <a:latin typeface="Pretendard Variable SemiBold" panose="02000003000000020004" pitchFamily="2" charset="-127"/>
                        <a:ea typeface="Pretendard Variable SemiBold" panose="02000003000000020004" pitchFamily="2" charset="-127"/>
                        <a:cs typeface="Pretendard Variable SemiBold" panose="02000003000000020004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93305827"/>
                  </a:ext>
                </a:extLst>
              </a:tr>
              <a:tr h="9031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Pretendard Variable SemiBold" panose="02000003000000020004" pitchFamily="2" charset="-127"/>
                          <a:ea typeface="Pretendard Variable SemiBold" panose="02000003000000020004" pitchFamily="2" charset="-127"/>
                          <a:cs typeface="Pretendard Variable SemiBold" panose="02000003000000020004" pitchFamily="2" charset="-127"/>
                        </a:rPr>
                        <a:t>4 </a:t>
                      </a:r>
                      <a:r>
                        <a:rPr lang="ko-KR" altLang="en-US" sz="1600" dirty="0">
                          <a:latin typeface="Pretendard Variable SemiBold" panose="02000003000000020004" pitchFamily="2" charset="-127"/>
                          <a:ea typeface="Pretendard Variable SemiBold" panose="02000003000000020004" pitchFamily="2" charset="-127"/>
                          <a:cs typeface="Pretendard Variable SemiBold" panose="02000003000000020004" pitchFamily="2" charset="-127"/>
                        </a:rPr>
                        <a:t>주</a:t>
                      </a:r>
                      <a:endParaRPr lang="en-US" sz="1600" dirty="0">
                        <a:latin typeface="Pretendard Variable SemiBold" panose="02000003000000020004" pitchFamily="2" charset="-127"/>
                        <a:ea typeface="Pretendard Variable SemiBold" panose="02000003000000020004" pitchFamily="2" charset="-127"/>
                        <a:cs typeface="Pretendard Variable SemiBold" panose="020000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latin typeface="Pretendard Variable SemiBold" panose="02000003000000020004" pitchFamily="2" charset="-127"/>
                          <a:ea typeface="Pretendard Variable SemiBold" panose="02000003000000020004" pitchFamily="2" charset="-127"/>
                          <a:cs typeface="Pretendard Variable SemiBold" panose="02000003000000020004" pitchFamily="2" charset="-127"/>
                        </a:rPr>
                        <a:t>마을 맵 제작</a:t>
                      </a:r>
                      <a:endParaRPr lang="en-US" altLang="ko-KR" sz="1600" dirty="0">
                        <a:latin typeface="Pretendard Variable SemiBold" panose="02000003000000020004" pitchFamily="2" charset="-127"/>
                        <a:ea typeface="Pretendard Variable SemiBold" panose="02000003000000020004" pitchFamily="2" charset="-127"/>
                        <a:cs typeface="Pretendard Variable SemiBold" panose="02000003000000020004" pitchFamily="2" charset="-127"/>
                      </a:endParaRPr>
                    </a:p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latin typeface="Pretendard Variable SemiBold" panose="02000003000000020004" pitchFamily="2" charset="-127"/>
                          <a:ea typeface="Pretendard Variable SemiBold" panose="02000003000000020004" pitchFamily="2" charset="-127"/>
                          <a:cs typeface="Pretendard Variable SemiBold" panose="02000003000000020004" pitchFamily="2" charset="-127"/>
                        </a:rPr>
                        <a:t>필드 맵 절차적 생성 알고리즘</a:t>
                      </a:r>
                      <a:endParaRPr lang="en-US" sz="1600" dirty="0">
                        <a:latin typeface="Pretendard Variable SemiBold" panose="02000003000000020004" pitchFamily="2" charset="-127"/>
                        <a:ea typeface="Pretendard Variable SemiBold" panose="02000003000000020004" pitchFamily="2" charset="-127"/>
                        <a:cs typeface="Pretendard Variable SemiBold" panose="020000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Pretendard Variable SemiBold" panose="02000003000000020004" pitchFamily="2" charset="-127"/>
                          <a:ea typeface="Pretendard Variable SemiBold" panose="02000003000000020004" pitchFamily="2" charset="-127"/>
                          <a:cs typeface="Pretendard Variable SemiBold" panose="02000003000000020004" pitchFamily="2" charset="-127"/>
                        </a:rPr>
                        <a:t>8 </a:t>
                      </a:r>
                      <a:r>
                        <a:rPr lang="ko-KR" altLang="en-US" sz="1600" dirty="0">
                          <a:latin typeface="Pretendard Variable SemiBold" panose="02000003000000020004" pitchFamily="2" charset="-127"/>
                          <a:ea typeface="Pretendard Variable SemiBold" panose="02000003000000020004" pitchFamily="2" charset="-127"/>
                          <a:cs typeface="Pretendard Variable SemiBold" panose="02000003000000020004" pitchFamily="2" charset="-127"/>
                        </a:rPr>
                        <a:t>주</a:t>
                      </a:r>
                      <a:endParaRPr lang="en-US" sz="1600" dirty="0">
                        <a:latin typeface="Pretendard Variable SemiBold" panose="02000003000000020004" pitchFamily="2" charset="-127"/>
                        <a:ea typeface="Pretendard Variable SemiBold" panose="02000003000000020004" pitchFamily="2" charset="-127"/>
                        <a:cs typeface="Pretendard Variable SemiBold" panose="020000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latin typeface="Pretendard Variable SemiBold" panose="02000003000000020004" pitchFamily="2" charset="-127"/>
                          <a:ea typeface="Pretendard Variable SemiBold" panose="02000003000000020004" pitchFamily="2" charset="-127"/>
                          <a:cs typeface="Pretendard Variable SemiBold" panose="02000003000000020004" pitchFamily="2" charset="-127"/>
                        </a:rPr>
                        <a:t>메인 메뉴 제작</a:t>
                      </a:r>
                      <a:r>
                        <a:rPr lang="en-US" altLang="ko-KR" sz="1600" dirty="0">
                          <a:latin typeface="Pretendard Variable SemiBold" panose="02000003000000020004" pitchFamily="2" charset="-127"/>
                          <a:ea typeface="Pretendard Variable SemiBold" panose="02000003000000020004" pitchFamily="2" charset="-127"/>
                          <a:cs typeface="Pretendard Variable SemiBold" panose="02000003000000020004" pitchFamily="2" charset="-127"/>
                        </a:rPr>
                        <a:t>, </a:t>
                      </a:r>
                      <a:r>
                        <a:rPr lang="ko-KR" altLang="en-US" sz="1600" dirty="0">
                          <a:latin typeface="Pretendard Variable SemiBold" panose="02000003000000020004" pitchFamily="2" charset="-127"/>
                          <a:ea typeface="Pretendard Variable SemiBold" panose="02000003000000020004" pitchFamily="2" charset="-127"/>
                          <a:cs typeface="Pretendard Variable SemiBold" panose="02000003000000020004" pitchFamily="2" charset="-127"/>
                        </a:rPr>
                        <a:t>프레젠테이션 준비</a:t>
                      </a:r>
                      <a:endParaRPr lang="en-US" sz="1600" dirty="0">
                        <a:latin typeface="Pretendard Variable SemiBold" panose="02000003000000020004" pitchFamily="2" charset="-127"/>
                        <a:ea typeface="Pretendard Variable SemiBold" panose="02000003000000020004" pitchFamily="2" charset="-127"/>
                        <a:cs typeface="Pretendard Variable SemiBold" panose="02000003000000020004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239533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17488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Object 18">
            <a:extLst>
              <a:ext uri="{FF2B5EF4-FFF2-40B4-BE49-F238E27FC236}">
                <a16:creationId xmlns:a16="http://schemas.microsoft.com/office/drawing/2014/main" id="{4ED1C104-C2D6-E379-795F-C05623514DF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33062634"/>
              </p:ext>
            </p:extLst>
          </p:nvPr>
        </p:nvGraphicFramePr>
        <p:xfrm>
          <a:off x="9095410" y="2617440"/>
          <a:ext cx="1365908" cy="13659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2031480" imgH="2031480" progId="">
                  <p:embed/>
                </p:oleObj>
              </mc:Choice>
              <mc:Fallback>
                <p:oleObj r:id="rId2" imgW="2031480" imgH="2031480" progId="">
                  <p:embed/>
                  <p:pic>
                    <p:nvPicPr>
                      <p:cNvPr id="19" name="Object 18">
                        <a:extLst>
                          <a:ext uri="{FF2B5EF4-FFF2-40B4-BE49-F238E27FC236}">
                            <a16:creationId xmlns:a16="http://schemas.microsoft.com/office/drawing/2014/main" id="{4ED1C104-C2D6-E379-795F-C05623514DF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9095410" y="2617440"/>
                        <a:ext cx="1365908" cy="13659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DE0EBA5C-8320-7329-CC45-A46C925A335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20000"/>
          </a:blip>
          <a:srcRect t="70340"/>
          <a:stretch/>
        </p:blipFill>
        <p:spPr>
          <a:xfrm>
            <a:off x="21" y="-1"/>
            <a:ext cx="12191979" cy="204311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E0CD1D-414B-C9B3-BCE3-39639D033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>
                <a:effectLst/>
                <a:latin typeface="Pretendard Variable Black" panose="02000003000000020004" pitchFamily="2" charset="-127"/>
                <a:ea typeface="Pretendard Variable Black" panose="02000003000000020004" pitchFamily="2" charset="-127"/>
                <a:cs typeface="Pretendard Variable Black" panose="02000003000000020004" pitchFamily="2" charset="-127"/>
              </a:rPr>
              <a:t>개요</a:t>
            </a:r>
            <a:endParaRPr lang="en-US" b="1" dirty="0">
              <a:effectLst/>
              <a:latin typeface="Pretendard Variable Black" panose="02000003000000020004" pitchFamily="2" charset="-127"/>
              <a:ea typeface="Pretendard Variable Black" panose="02000003000000020004" pitchFamily="2" charset="-127"/>
              <a:cs typeface="Pretendard Variable Black" panose="02000003000000020004" pitchFamily="2" charset="-12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9D2A64-47C1-77E1-6329-6C7E504A0C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92350"/>
            <a:ext cx="10515600" cy="420052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이름</a:t>
            </a:r>
            <a:r>
              <a:rPr lang="en-US" altLang="ko-KR" sz="24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: Project-Rogue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장르</a:t>
            </a:r>
            <a:r>
              <a:rPr lang="en-US" altLang="ko-KR" sz="24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: </a:t>
            </a:r>
            <a:r>
              <a:rPr lang="ko-KR" altLang="en-US" sz="24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로그라이크 플랫포머 액션</a:t>
            </a:r>
            <a:endParaRPr lang="en-US" altLang="ko-KR" sz="2400" dirty="0">
              <a:latin typeface="Pretendard Variable SemiBold" panose="02000003000000020004" pitchFamily="2" charset="-127"/>
              <a:ea typeface="Pretendard Variable SemiBold" panose="02000003000000020004" pitchFamily="2" charset="-127"/>
              <a:cs typeface="Pretendard Variable SemiBold" panose="020000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시점</a:t>
            </a:r>
            <a:r>
              <a:rPr lang="en-US" altLang="ko-KR" sz="24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: 2D </a:t>
            </a:r>
            <a:r>
              <a:rPr lang="ko-KR" altLang="en-US" sz="24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횡스크롤</a:t>
            </a:r>
            <a:endParaRPr lang="en-US" altLang="ko-KR" sz="2400" dirty="0">
              <a:latin typeface="Pretendard Variable SemiBold" panose="02000003000000020004" pitchFamily="2" charset="-127"/>
              <a:ea typeface="Pretendard Variable SemiBold" panose="02000003000000020004" pitchFamily="2" charset="-127"/>
              <a:cs typeface="Pretendard Variable SemiBold" panose="02000003000000020004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7FA695-9FEB-D52F-7D54-B0A3A8160CF9}"/>
              </a:ext>
            </a:extLst>
          </p:cNvPr>
          <p:cNvSpPr txBox="1"/>
          <p:nvPr/>
        </p:nvSpPr>
        <p:spPr>
          <a:xfrm>
            <a:off x="1595437" y="5460355"/>
            <a:ext cx="90011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Pretendard Variable Black" panose="02000003000000020004" pitchFamily="2" charset="-127"/>
                <a:ea typeface="Pretendard Variable Black" panose="02000003000000020004" pitchFamily="2" charset="-127"/>
                <a:cs typeface="Pretendard Variable Black" panose="02000003000000020004" pitchFamily="2" charset="-127"/>
              </a:rPr>
              <a:t>“</a:t>
            </a:r>
            <a:r>
              <a:rPr lang="ko-KR" altLang="en-US" sz="2400" b="1" dirty="0">
                <a:latin typeface="Pretendard Variable Black" panose="02000003000000020004" pitchFamily="2" charset="-127"/>
                <a:ea typeface="Pretendard Variable Black" panose="02000003000000020004" pitchFamily="2" charset="-127"/>
                <a:cs typeface="Pretendard Variable Black" panose="02000003000000020004" pitchFamily="2" charset="-127"/>
              </a:rPr>
              <a:t>검을 가진 용사가 적들을 무찌르며 던전을 탐험하는 게임</a:t>
            </a:r>
            <a:r>
              <a:rPr lang="en-US" sz="2400" b="1" dirty="0">
                <a:latin typeface="Pretendard Variable Black" panose="02000003000000020004" pitchFamily="2" charset="-127"/>
                <a:ea typeface="Pretendard Variable Black" panose="02000003000000020004" pitchFamily="2" charset="-127"/>
                <a:cs typeface="Pretendard Variable Black" panose="02000003000000020004" pitchFamily="2" charset="-127"/>
              </a:rPr>
              <a:t>”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E5EFACA-6677-D5F7-E6CC-2040729B5EAE}"/>
              </a:ext>
            </a:extLst>
          </p:cNvPr>
          <p:cNvCxnSpPr/>
          <p:nvPr/>
        </p:nvCxnSpPr>
        <p:spPr>
          <a:xfrm>
            <a:off x="838200" y="4818380"/>
            <a:ext cx="102235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6" name="Picture 15" descr="A pixelated cartoon of a pirate&#10;&#10;Description automatically generated">
            <a:extLst>
              <a:ext uri="{FF2B5EF4-FFF2-40B4-BE49-F238E27FC236}">
                <a16:creationId xmlns:a16="http://schemas.microsoft.com/office/drawing/2014/main" id="{37087579-6AFA-6042-3511-D2394DBDE55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436"/>
          <a:stretch/>
        </p:blipFill>
        <p:spPr>
          <a:xfrm>
            <a:off x="10075839" y="2675930"/>
            <a:ext cx="1041446" cy="1451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6277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B078281-E507-06EE-B6AB-6B3A497537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</a:blip>
          <a:srcRect t="70340"/>
          <a:stretch/>
        </p:blipFill>
        <p:spPr>
          <a:xfrm>
            <a:off x="21" y="-1"/>
            <a:ext cx="12191979" cy="204311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CA13A12-7302-5FD8-8E9D-F0792EA794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>
                <a:latin typeface="Pretendard Variable Black" panose="02000003000000020004" pitchFamily="2" charset="-127"/>
                <a:ea typeface="Pretendard Variable Black" panose="02000003000000020004" pitchFamily="2" charset="-127"/>
                <a:cs typeface="Pretendard Variable Black" panose="02000003000000020004" pitchFamily="2" charset="-127"/>
              </a:rPr>
              <a:t>스크린샷</a:t>
            </a:r>
            <a:endParaRPr lang="en-US" b="1" dirty="0">
              <a:latin typeface="Pretendard Variable Black" panose="02000003000000020004" pitchFamily="2" charset="-127"/>
              <a:ea typeface="Pretendard Variable Black" panose="02000003000000020004" pitchFamily="2" charset="-127"/>
              <a:cs typeface="Pretendard Variable Black" panose="02000003000000020004" pitchFamily="2" charset="-127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191C146-7975-9F26-6978-EA1A9683D5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60866" y="2043839"/>
            <a:ext cx="2818899" cy="4709067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72B8B38-2F91-F6EA-895C-E4D18ADA5E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4603" y="2043840"/>
            <a:ext cx="2814314" cy="470906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0F65770-7264-192A-8702-90F1B761F8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43448" y="2043112"/>
            <a:ext cx="2814314" cy="4698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9395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ECAF124-2C73-8AA3-DD7B-3D491D4FB0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</a:blip>
          <a:srcRect t="70340"/>
          <a:stretch/>
        </p:blipFill>
        <p:spPr>
          <a:xfrm>
            <a:off x="21" y="-1"/>
            <a:ext cx="12191979" cy="204311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48C9247-9CD0-FC24-FBAD-36AD48280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>
                <a:latin typeface="Pretendard Variable Black" panose="02000003000000020004" pitchFamily="2" charset="-127"/>
                <a:ea typeface="Pretendard Variable Black" panose="02000003000000020004" pitchFamily="2" charset="-127"/>
                <a:cs typeface="Pretendard Variable Black" panose="02000003000000020004" pitchFamily="2" charset="-127"/>
              </a:rPr>
              <a:t>특징</a:t>
            </a:r>
            <a:endParaRPr lang="en-US" b="1" dirty="0">
              <a:latin typeface="Pretendard Variable Black" panose="02000003000000020004" pitchFamily="2" charset="-127"/>
              <a:ea typeface="Pretendard Variable Black" panose="02000003000000020004" pitchFamily="2" charset="-127"/>
              <a:cs typeface="Pretendard Variable Black" panose="02000003000000020004" pitchFamily="2" charset="-127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81409A5-569D-4A39-A9DC-41EE023939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92350"/>
            <a:ext cx="5869405" cy="4200525"/>
          </a:xfrm>
        </p:spPr>
        <p:txBody>
          <a:bodyPr>
            <a:noAutofit/>
          </a:bodyPr>
          <a:lstStyle/>
          <a:p>
            <a:pPr algn="just">
              <a:lnSpc>
                <a:spcPct val="200000"/>
              </a:lnSpc>
            </a:pPr>
            <a:r>
              <a:rPr lang="ko-KR" altLang="en-US" sz="2200" b="1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타일맵 시스템</a:t>
            </a:r>
            <a:r>
              <a:rPr lang="ko-KR" altLang="en-US" sz="22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과 플레이어의 타일맵 상호작용 </a:t>
            </a:r>
            <a:r>
              <a:rPr lang="en-US" altLang="ko-KR" sz="22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(</a:t>
            </a:r>
            <a:r>
              <a:rPr lang="ko-KR" altLang="en-US" sz="22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충돌</a:t>
            </a:r>
            <a:r>
              <a:rPr lang="en-US" altLang="ko-KR" sz="22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, </a:t>
            </a:r>
            <a:r>
              <a:rPr lang="ko-KR" altLang="en-US" sz="22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벽점프</a:t>
            </a:r>
            <a:r>
              <a:rPr lang="en-US" altLang="ko-KR" sz="22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 </a:t>
            </a:r>
            <a:r>
              <a:rPr lang="ko-KR" altLang="en-US" sz="22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등</a:t>
            </a:r>
            <a:r>
              <a:rPr lang="en-US" altLang="ko-KR" sz="22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)</a:t>
            </a:r>
          </a:p>
          <a:p>
            <a:pPr algn="just">
              <a:lnSpc>
                <a:spcPct val="200000"/>
              </a:lnSpc>
            </a:pPr>
            <a:r>
              <a:rPr lang="ko-KR" altLang="en-US" sz="2200" b="1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절차적 생성 알고리즘</a:t>
            </a:r>
            <a:r>
              <a:rPr lang="ko-KR" altLang="en-US" sz="22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을 이용한 던전 맵 생성</a:t>
            </a:r>
            <a:endParaRPr lang="en-US" altLang="ko-KR" sz="2200" dirty="0">
              <a:latin typeface="Pretendard Variable SemiBold" panose="02000003000000020004" pitchFamily="2" charset="-127"/>
              <a:ea typeface="Pretendard Variable SemiBold" panose="02000003000000020004" pitchFamily="2" charset="-127"/>
              <a:cs typeface="Pretendard Variable SemiBold" panose="02000003000000020004" pitchFamily="2" charset="-127"/>
            </a:endParaRPr>
          </a:p>
          <a:p>
            <a:pPr algn="just">
              <a:lnSpc>
                <a:spcPct val="200000"/>
              </a:lnSpc>
            </a:pPr>
            <a:r>
              <a:rPr lang="ko-KR" altLang="en-US" sz="22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트랜스폼을 이용한 플레이어와 </a:t>
            </a:r>
            <a:r>
              <a:rPr lang="en-US" altLang="ko-KR" sz="22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NPC</a:t>
            </a:r>
            <a:r>
              <a:rPr lang="ko-KR" altLang="en-US" sz="22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의 </a:t>
            </a:r>
            <a:r>
              <a:rPr lang="ko-KR" altLang="en-US" sz="2200" b="1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부드러운 애니메이션</a:t>
            </a:r>
            <a:r>
              <a:rPr lang="ko-KR" altLang="en-US" sz="22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 재생</a:t>
            </a:r>
            <a:endParaRPr lang="en-US" altLang="ko-KR" sz="2200" dirty="0">
              <a:latin typeface="Pretendard Variable SemiBold" panose="02000003000000020004" pitchFamily="2" charset="-127"/>
              <a:ea typeface="Pretendard Variable SemiBold" panose="02000003000000020004" pitchFamily="2" charset="-127"/>
              <a:cs typeface="Pretendard Variable SemiBold" panose="02000003000000020004" pitchFamily="2" charset="-127"/>
            </a:endParaRPr>
          </a:p>
        </p:txBody>
      </p:sp>
      <p:pic>
        <p:nvPicPr>
          <p:cNvPr id="7" name="Picture 6" descr="A pixelated cartoon character on a green surface&#10;&#10;Description automatically generated">
            <a:extLst>
              <a:ext uri="{FF2B5EF4-FFF2-40B4-BE49-F238E27FC236}">
                <a16:creationId xmlns:a16="http://schemas.microsoft.com/office/drawing/2014/main" id="{74279943-913A-449C-DB1B-B1BF5BD0AC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2923" y="4295013"/>
            <a:ext cx="1841550" cy="2043113"/>
          </a:xfrm>
          <a:prstGeom prst="rect">
            <a:avLst/>
          </a:prstGeom>
        </p:spPr>
      </p:pic>
      <p:pic>
        <p:nvPicPr>
          <p:cNvPr id="2050" name="Picture 2" descr="Procedural Map Generation - Cogmind / Grid Sage Games">
            <a:extLst>
              <a:ext uri="{FF2B5EF4-FFF2-40B4-BE49-F238E27FC236}">
                <a16:creationId xmlns:a16="http://schemas.microsoft.com/office/drawing/2014/main" id="{E1336909-8EC6-0B2E-D634-0A4F7B4A25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1797" y="3429000"/>
            <a:ext cx="2112004" cy="1864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 video game with a cartoon character&#10;&#10;Description automatically generated">
            <a:extLst>
              <a:ext uri="{FF2B5EF4-FFF2-40B4-BE49-F238E27FC236}">
                <a16:creationId xmlns:a16="http://schemas.microsoft.com/office/drawing/2014/main" id="{E76060B3-E62B-198D-F8AB-46AF8874B6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2923" y="2408238"/>
            <a:ext cx="1841550" cy="1663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7317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7DC0FB-2D5A-F8DA-035B-75D53B9B7A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>
                <a:latin typeface="Pretendard Variable Black" panose="02000003000000020004" pitchFamily="2" charset="-127"/>
                <a:ea typeface="Pretendard Variable Black" panose="02000003000000020004" pitchFamily="2" charset="-127"/>
                <a:cs typeface="Pretendard Variable Black" panose="02000003000000020004" pitchFamily="2" charset="-127"/>
              </a:rPr>
              <a:t>그래픽 리소스</a:t>
            </a:r>
            <a:endParaRPr lang="en-US" b="1" dirty="0">
              <a:latin typeface="Pretendard Variable Black" panose="02000003000000020004" pitchFamily="2" charset="-127"/>
              <a:ea typeface="Pretendard Variable Black" panose="02000003000000020004" pitchFamily="2" charset="-127"/>
              <a:cs typeface="Pretendard Variable Black" panose="02000003000000020004" pitchFamily="2" charset="-127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6ADBCD-2C40-5E34-FF1B-4FE6D6CC44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1694" y="4192473"/>
            <a:ext cx="4574068" cy="25917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23A4C40-5386-80C8-5F66-27CBF3C8CE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7013" y="4196865"/>
            <a:ext cx="4558641" cy="26611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033A439-8070-33A1-6EF6-737D1D7C98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1695" y="1520898"/>
            <a:ext cx="4620348" cy="263028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CAFFDA5-CD0F-AD69-5EC2-0D7E6450A8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9316" y="1562191"/>
            <a:ext cx="4550927" cy="263028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6762103-2453-E7A3-0F61-28A577CB2DD4}"/>
              </a:ext>
            </a:extLst>
          </p:cNvPr>
          <p:cNvSpPr txBox="1"/>
          <p:nvPr/>
        </p:nvSpPr>
        <p:spPr>
          <a:xfrm>
            <a:off x="4366260" y="888566"/>
            <a:ext cx="69875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6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  <a:hlinkClick r:id="rId6"/>
              </a:rPr>
              <a:t>https://gamemadang.or.kr/pkge?prodUid=PKGE_1674113809058</a:t>
            </a:r>
            <a:endParaRPr lang="en-US" sz="1600" dirty="0">
              <a:latin typeface="Pretendard Variable SemiBold" panose="02000003000000020004" pitchFamily="2" charset="-127"/>
              <a:ea typeface="Pretendard Variable SemiBold" panose="02000003000000020004" pitchFamily="2" charset="-127"/>
              <a:cs typeface="Pretendard Variable SemiBold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182742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4D60F-FD28-5FDD-B656-6B3316E57D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>
                <a:latin typeface="Pretendard Variable Black" panose="02000003000000020004" pitchFamily="2" charset="-127"/>
                <a:ea typeface="Pretendard Variable Black" panose="02000003000000020004" pitchFamily="2" charset="-127"/>
                <a:cs typeface="Pretendard Variable Black" panose="02000003000000020004" pitchFamily="2" charset="-127"/>
              </a:rPr>
              <a:t>게임 진행 흐름</a:t>
            </a:r>
            <a:endParaRPr lang="en-US" b="1" dirty="0">
              <a:latin typeface="Pretendard Variable Black" panose="02000003000000020004" pitchFamily="2" charset="-127"/>
              <a:ea typeface="Pretendard Variable Black" panose="02000003000000020004" pitchFamily="2" charset="-127"/>
              <a:cs typeface="Pretendard Variable Black" panose="02000003000000020004" pitchFamily="2" charset="-127"/>
            </a:endParaRPr>
          </a:p>
        </p:txBody>
      </p:sp>
      <p:pic>
        <p:nvPicPr>
          <p:cNvPr id="6" name="Picture 2" descr="Dungreed">
            <a:extLst>
              <a:ext uri="{FF2B5EF4-FFF2-40B4-BE49-F238E27FC236}">
                <a16:creationId xmlns:a16="http://schemas.microsoft.com/office/drawing/2014/main" id="{396D136C-6EDE-8190-C516-2117782D04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9410" y="2808984"/>
            <a:ext cx="2743200" cy="154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Dungreed on Steam">
            <a:extLst>
              <a:ext uri="{FF2B5EF4-FFF2-40B4-BE49-F238E27FC236}">
                <a16:creationId xmlns:a16="http://schemas.microsoft.com/office/drawing/2014/main" id="{32705000-175C-3B8A-7862-42807EDE57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094" y="2808984"/>
            <a:ext cx="2743200" cy="154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Dungreed Reviews, News, Descriptions, Walkthrough and System Requirements  :: Game Database - SocksCap64">
            <a:extLst>
              <a:ext uri="{FF2B5EF4-FFF2-40B4-BE49-F238E27FC236}">
                <a16:creationId xmlns:a16="http://schemas.microsoft.com/office/drawing/2014/main" id="{D82A408D-884A-75B1-5CF4-78FF245EA5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8638" y="2812903"/>
            <a:ext cx="2743200" cy="1536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AX 2019: Dungreed Hands-on - Hey Poor Player">
            <a:extLst>
              <a:ext uri="{FF2B5EF4-FFF2-40B4-BE49-F238E27FC236}">
                <a16:creationId xmlns:a16="http://schemas.microsoft.com/office/drawing/2014/main" id="{DFCE3821-FECD-818B-F45D-EFB94A98CC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7866" y="2808984"/>
            <a:ext cx="2743200" cy="1540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42279A3-C362-08CA-27AF-967A7AF34851}"/>
              </a:ext>
            </a:extLst>
          </p:cNvPr>
          <p:cNvSpPr txBox="1"/>
          <p:nvPr/>
        </p:nvSpPr>
        <p:spPr>
          <a:xfrm>
            <a:off x="662740" y="4734426"/>
            <a:ext cx="263190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Pretendard Variable Black" panose="02000003000000020004" pitchFamily="2" charset="-127"/>
                <a:ea typeface="Pretendard Variable Black" panose="02000003000000020004" pitchFamily="2" charset="-127"/>
                <a:cs typeface="Pretendard Variable Black" panose="02000003000000020004" pitchFamily="2" charset="-127"/>
              </a:rPr>
              <a:t>마을</a:t>
            </a:r>
            <a:endParaRPr lang="en-US" altLang="ko-KR" dirty="0">
              <a:latin typeface="Pretendard Variable Black" panose="02000003000000020004" pitchFamily="2" charset="-127"/>
              <a:ea typeface="Pretendard Variable Black" panose="02000003000000020004" pitchFamily="2" charset="-127"/>
              <a:cs typeface="Pretendard Variable Black" panose="02000003000000020004" pitchFamily="2" charset="-127"/>
            </a:endParaRPr>
          </a:p>
          <a:p>
            <a:pPr algn="ctr"/>
            <a:endParaRPr lang="en-US" dirty="0">
              <a:latin typeface="Pretendard Variable SemiBold" panose="02000003000000020004" pitchFamily="2" charset="-127"/>
              <a:ea typeface="Pretendard Variable SemiBold" panose="02000003000000020004" pitchFamily="2" charset="-127"/>
              <a:cs typeface="Pretendard Variable SemiBold" panose="02000003000000020004" pitchFamily="2" charset="-127"/>
            </a:endParaRPr>
          </a:p>
          <a:p>
            <a:pPr algn="ctr"/>
            <a:r>
              <a:rPr lang="ko-KR" altLang="en-US" sz="14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게임 시작 시 입장하는 맵</a:t>
            </a:r>
            <a:endParaRPr lang="en-US" sz="1400" dirty="0">
              <a:latin typeface="Pretendard Variable SemiBold" panose="02000003000000020004" pitchFamily="2" charset="-127"/>
              <a:ea typeface="Pretendard Variable SemiBold" panose="02000003000000020004" pitchFamily="2" charset="-127"/>
              <a:cs typeface="Pretendard Variable SemiBold" panose="02000003000000020004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34836B3-F917-6754-CA3D-1EBF739CB286}"/>
              </a:ext>
            </a:extLst>
          </p:cNvPr>
          <p:cNvSpPr txBox="1"/>
          <p:nvPr/>
        </p:nvSpPr>
        <p:spPr>
          <a:xfrm>
            <a:off x="3433512" y="4734426"/>
            <a:ext cx="263190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Pretendard Variable Black" panose="02000003000000020004" pitchFamily="2" charset="-127"/>
                <a:ea typeface="Pretendard Variable Black" panose="02000003000000020004" pitchFamily="2" charset="-127"/>
                <a:cs typeface="Pretendard Variable Black" panose="02000003000000020004" pitchFamily="2" charset="-127"/>
              </a:rPr>
              <a:t>시작 방</a:t>
            </a:r>
            <a:endParaRPr lang="en-US" altLang="ko-KR" dirty="0">
              <a:latin typeface="Pretendard Variable Black" panose="02000003000000020004" pitchFamily="2" charset="-127"/>
              <a:ea typeface="Pretendard Variable Black" panose="02000003000000020004" pitchFamily="2" charset="-127"/>
              <a:cs typeface="Pretendard Variable Black" panose="02000003000000020004" pitchFamily="2" charset="-127"/>
            </a:endParaRPr>
          </a:p>
          <a:p>
            <a:pPr algn="ctr"/>
            <a:endParaRPr lang="en-US" dirty="0">
              <a:latin typeface="Pretendard Variable SemiBold" panose="02000003000000020004" pitchFamily="2" charset="-127"/>
              <a:ea typeface="Pretendard Variable SemiBold" panose="02000003000000020004" pitchFamily="2" charset="-127"/>
              <a:cs typeface="Pretendard Variable SemiBold" panose="02000003000000020004" pitchFamily="2" charset="-127"/>
            </a:endParaRPr>
          </a:p>
          <a:p>
            <a:pPr algn="ctr"/>
            <a:r>
              <a:rPr lang="ko-KR" altLang="en-US" sz="14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마을의 포탈을 타고 맞이하는 던전의 입구</a:t>
            </a:r>
            <a:endParaRPr lang="en-US" sz="1400" dirty="0">
              <a:latin typeface="Pretendard Variable SemiBold" panose="02000003000000020004" pitchFamily="2" charset="-127"/>
              <a:ea typeface="Pretendard Variable SemiBold" panose="02000003000000020004" pitchFamily="2" charset="-127"/>
              <a:cs typeface="Pretendard Variable SemiBold" panose="02000003000000020004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32FE2A6-B34D-FED0-3B71-AA706ED3AFA1}"/>
              </a:ext>
            </a:extLst>
          </p:cNvPr>
          <p:cNvSpPr txBox="1"/>
          <p:nvPr/>
        </p:nvSpPr>
        <p:spPr>
          <a:xfrm>
            <a:off x="6204284" y="4734426"/>
            <a:ext cx="2631908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Pretendard Variable Black" panose="02000003000000020004" pitchFamily="2" charset="-127"/>
                <a:ea typeface="Pretendard Variable Black" panose="02000003000000020004" pitchFamily="2" charset="-127"/>
                <a:cs typeface="Pretendard Variable Black" panose="02000003000000020004" pitchFamily="2" charset="-127"/>
              </a:rPr>
              <a:t>전투 방</a:t>
            </a:r>
            <a:endParaRPr lang="en-US" altLang="ko-KR" dirty="0">
              <a:latin typeface="Pretendard Variable Black" panose="02000003000000020004" pitchFamily="2" charset="-127"/>
              <a:ea typeface="Pretendard Variable Black" panose="02000003000000020004" pitchFamily="2" charset="-127"/>
              <a:cs typeface="Pretendard Variable Black" panose="02000003000000020004" pitchFamily="2" charset="-127"/>
            </a:endParaRPr>
          </a:p>
          <a:p>
            <a:pPr algn="ctr"/>
            <a:endParaRPr lang="en-US" dirty="0">
              <a:latin typeface="Pretendard Variable SemiBold" panose="02000003000000020004" pitchFamily="2" charset="-127"/>
              <a:ea typeface="Pretendard Variable SemiBold" panose="02000003000000020004" pitchFamily="2" charset="-127"/>
              <a:cs typeface="Pretendard Variable SemiBold" panose="02000003000000020004" pitchFamily="2" charset="-127"/>
            </a:endParaRPr>
          </a:p>
          <a:p>
            <a:pPr algn="ctr"/>
            <a:r>
              <a:rPr lang="ko-KR" altLang="en-US" sz="14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적과 싸움을 벌이게 되는</a:t>
            </a:r>
            <a:endParaRPr lang="en-US" altLang="ko-KR" sz="1400" dirty="0">
              <a:latin typeface="Pretendard Variable SemiBold" panose="02000003000000020004" pitchFamily="2" charset="-127"/>
              <a:ea typeface="Pretendard Variable SemiBold" panose="02000003000000020004" pitchFamily="2" charset="-127"/>
              <a:cs typeface="Pretendard Variable SemiBold" panose="02000003000000020004" pitchFamily="2" charset="-127"/>
            </a:endParaRPr>
          </a:p>
          <a:p>
            <a:pPr algn="ctr"/>
            <a:r>
              <a:rPr lang="ko-KR" altLang="en-US" sz="14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여러 개의 방</a:t>
            </a:r>
            <a:endParaRPr lang="en-US" altLang="ko-KR" sz="1400" dirty="0">
              <a:latin typeface="Pretendard Variable SemiBold" panose="02000003000000020004" pitchFamily="2" charset="-127"/>
              <a:ea typeface="Pretendard Variable SemiBold" panose="02000003000000020004" pitchFamily="2" charset="-127"/>
              <a:cs typeface="Pretendard Variable SemiBold" panose="02000003000000020004" pitchFamily="2" charset="-127"/>
            </a:endParaRPr>
          </a:p>
          <a:p>
            <a:pPr algn="ctr"/>
            <a:r>
              <a:rPr lang="ko-KR" altLang="en-US" sz="14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각 방은 복도로 이어져 있음</a:t>
            </a:r>
            <a:endParaRPr lang="en-US" altLang="ko-KR" sz="1400" dirty="0">
              <a:latin typeface="Pretendard Variable SemiBold" panose="02000003000000020004" pitchFamily="2" charset="-127"/>
              <a:ea typeface="Pretendard Variable SemiBold" panose="02000003000000020004" pitchFamily="2" charset="-127"/>
              <a:cs typeface="Pretendard Variable SemiBold" panose="02000003000000020004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C51AD5A-6B62-9DD5-A5B9-8AE813CB44F5}"/>
              </a:ext>
            </a:extLst>
          </p:cNvPr>
          <p:cNvSpPr txBox="1"/>
          <p:nvPr/>
        </p:nvSpPr>
        <p:spPr>
          <a:xfrm>
            <a:off x="8975056" y="4734426"/>
            <a:ext cx="263190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Pretendard Variable Black" panose="02000003000000020004" pitchFamily="2" charset="-127"/>
                <a:ea typeface="Pretendard Variable Black" panose="02000003000000020004" pitchFamily="2" charset="-127"/>
                <a:cs typeface="Pretendard Variable Black" panose="02000003000000020004" pitchFamily="2" charset="-127"/>
              </a:rPr>
              <a:t>보스 방</a:t>
            </a:r>
            <a:endParaRPr lang="en-US" altLang="ko-KR" dirty="0">
              <a:latin typeface="Pretendard Variable Black" panose="02000003000000020004" pitchFamily="2" charset="-127"/>
              <a:ea typeface="Pretendard Variable Black" panose="02000003000000020004" pitchFamily="2" charset="-127"/>
              <a:cs typeface="Pretendard Variable Black" panose="02000003000000020004" pitchFamily="2" charset="-127"/>
            </a:endParaRPr>
          </a:p>
          <a:p>
            <a:pPr algn="ctr"/>
            <a:endParaRPr lang="en-US" dirty="0">
              <a:latin typeface="Pretendard Variable SemiBold" panose="02000003000000020004" pitchFamily="2" charset="-127"/>
              <a:ea typeface="Pretendard Variable SemiBold" panose="02000003000000020004" pitchFamily="2" charset="-127"/>
              <a:cs typeface="Pretendard Variable SemiBold" panose="02000003000000020004" pitchFamily="2" charset="-127"/>
            </a:endParaRPr>
          </a:p>
          <a:p>
            <a:pPr algn="ctr"/>
            <a:r>
              <a:rPr lang="ko-KR" altLang="en-US" sz="14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다양한 공격 패턴을 가진 보스를 대적하는 곳</a:t>
            </a:r>
            <a:endParaRPr lang="en-US" sz="1400" dirty="0">
              <a:latin typeface="Pretendard Variable SemiBold" panose="02000003000000020004" pitchFamily="2" charset="-127"/>
              <a:ea typeface="Pretendard Variable SemiBold" panose="02000003000000020004" pitchFamily="2" charset="-127"/>
              <a:cs typeface="Pretendard Variable SemiBold" panose="02000003000000020004" pitchFamily="2" charset="-127"/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F3B787A-958F-C300-58B6-EA7F96B10669}"/>
              </a:ext>
            </a:extLst>
          </p:cNvPr>
          <p:cNvCxnSpPr/>
          <p:nvPr/>
        </p:nvCxnSpPr>
        <p:spPr>
          <a:xfrm>
            <a:off x="3128211" y="4884821"/>
            <a:ext cx="5474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5DD0B1F-5BA6-25C4-8C23-D604B1F88D72}"/>
              </a:ext>
            </a:extLst>
          </p:cNvPr>
          <p:cNvCxnSpPr/>
          <p:nvPr/>
        </p:nvCxnSpPr>
        <p:spPr>
          <a:xfrm>
            <a:off x="5874920" y="4880810"/>
            <a:ext cx="5474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D5E1CB6-74AC-E47B-4AF0-D1DA1CB9793A}"/>
              </a:ext>
            </a:extLst>
          </p:cNvPr>
          <p:cNvCxnSpPr/>
          <p:nvPr/>
        </p:nvCxnSpPr>
        <p:spPr>
          <a:xfrm>
            <a:off x="8618120" y="4908883"/>
            <a:ext cx="5474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97009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4D60F-FD28-5FDD-B656-6B3316E57D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>
                <a:latin typeface="Pretendard Variable Black" panose="02000003000000020004" pitchFamily="2" charset="-127"/>
                <a:ea typeface="Pretendard Variable Black" panose="02000003000000020004" pitchFamily="2" charset="-127"/>
                <a:cs typeface="Pretendard Variable Black" panose="02000003000000020004" pitchFamily="2" charset="-127"/>
              </a:rPr>
              <a:t>게임 진행 흐름</a:t>
            </a:r>
            <a:endParaRPr lang="en-US" b="1" dirty="0">
              <a:latin typeface="Pretendard Variable Black" panose="02000003000000020004" pitchFamily="2" charset="-127"/>
              <a:ea typeface="Pretendard Variable Black" panose="02000003000000020004" pitchFamily="2" charset="-127"/>
              <a:cs typeface="Pretendard Variable Black" panose="02000003000000020004" pitchFamily="2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2BD1FB6-25A4-D365-75D0-34CBF3E2CBD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221" y="2067905"/>
            <a:ext cx="10091558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F1BC4754-2340-E03D-703F-0ABB9C7B4B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584" y="3426289"/>
            <a:ext cx="1551274" cy="25914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C85F9D5-D5C2-21B0-971B-194D1F3741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02949" y="3285186"/>
            <a:ext cx="1551274" cy="2589656"/>
          </a:xfrm>
          <a:prstGeom prst="rect">
            <a:avLst/>
          </a:prstGeom>
        </p:spPr>
      </p:pic>
      <p:sp>
        <p:nvSpPr>
          <p:cNvPr id="9" name="Arrow: Curved Up 8">
            <a:extLst>
              <a:ext uri="{FF2B5EF4-FFF2-40B4-BE49-F238E27FC236}">
                <a16:creationId xmlns:a16="http://schemas.microsoft.com/office/drawing/2014/main" id="{EE3BE5DD-25F7-8A0C-F65C-AC2E140872F4}"/>
              </a:ext>
            </a:extLst>
          </p:cNvPr>
          <p:cNvSpPr/>
          <p:nvPr/>
        </p:nvSpPr>
        <p:spPr>
          <a:xfrm flipH="1">
            <a:off x="1323834" y="6017745"/>
            <a:ext cx="1004047" cy="475130"/>
          </a:xfrm>
          <a:prstGeom prst="curved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Arrow: Curved Up 9">
            <a:extLst>
              <a:ext uri="{FF2B5EF4-FFF2-40B4-BE49-F238E27FC236}">
                <a16:creationId xmlns:a16="http://schemas.microsoft.com/office/drawing/2014/main" id="{8266C8F7-A118-8FD6-46BC-110E4829CCF4}"/>
              </a:ext>
            </a:extLst>
          </p:cNvPr>
          <p:cNvSpPr/>
          <p:nvPr/>
        </p:nvSpPr>
        <p:spPr>
          <a:xfrm>
            <a:off x="9864119" y="5874842"/>
            <a:ext cx="1004047" cy="475130"/>
          </a:xfrm>
          <a:prstGeom prst="curved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4773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0B12A-995C-1115-06DA-1A43D20D2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>
                <a:latin typeface="Pretendard Variable Black" panose="02000003000000020004" pitchFamily="2" charset="-127"/>
                <a:ea typeface="Pretendard Variable Black" panose="02000003000000020004" pitchFamily="2" charset="-127"/>
                <a:cs typeface="Pretendard Variable Black" panose="02000003000000020004" pitchFamily="2" charset="-127"/>
              </a:rPr>
              <a:t>게임 기획 내용</a:t>
            </a:r>
            <a:endParaRPr lang="en-US" b="1" dirty="0">
              <a:latin typeface="Pretendard Variable Black" panose="02000003000000020004" pitchFamily="2" charset="-127"/>
              <a:ea typeface="Pretendard Variable Black" panose="02000003000000020004" pitchFamily="2" charset="-127"/>
              <a:cs typeface="Pretendard Variable Black" panose="02000003000000020004" pitchFamily="2" charset="-12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30116B-0354-CC80-F677-314D6D56E3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71500" indent="-571500">
              <a:lnSpc>
                <a:spcPct val="150000"/>
              </a:lnSpc>
              <a:buFont typeface="+mj-lt"/>
              <a:buAutoNum type="romanUcPeriod"/>
            </a:pPr>
            <a:r>
              <a:rPr lang="ko-KR" altLang="en-US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맵 구성</a:t>
            </a:r>
            <a:endParaRPr lang="en-US" altLang="ko-KR" dirty="0">
              <a:latin typeface="Pretendard Variable SemiBold" panose="02000003000000020004" pitchFamily="2" charset="-127"/>
              <a:ea typeface="Pretendard Variable SemiBold" panose="02000003000000020004" pitchFamily="2" charset="-127"/>
              <a:cs typeface="Pretendard Variable SemiBold" panose="02000003000000020004" pitchFamily="2" charset="-127"/>
            </a:endParaRPr>
          </a:p>
          <a:p>
            <a:pPr marL="571500" indent="-571500">
              <a:lnSpc>
                <a:spcPct val="150000"/>
              </a:lnSpc>
              <a:buFont typeface="+mj-lt"/>
              <a:buAutoNum type="romanUcPeriod"/>
            </a:pPr>
            <a:r>
              <a:rPr lang="ko-KR" altLang="en-US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화면 구성</a:t>
            </a:r>
            <a:endParaRPr lang="en-US" altLang="ko-KR" dirty="0">
              <a:latin typeface="Pretendard Variable SemiBold" panose="02000003000000020004" pitchFamily="2" charset="-127"/>
              <a:ea typeface="Pretendard Variable SemiBold" panose="02000003000000020004" pitchFamily="2" charset="-127"/>
              <a:cs typeface="Pretendard Variable SemiBold" panose="02000003000000020004" pitchFamily="2" charset="-127"/>
            </a:endParaRPr>
          </a:p>
          <a:p>
            <a:pPr marL="571500" indent="-571500">
              <a:lnSpc>
                <a:spcPct val="150000"/>
              </a:lnSpc>
              <a:buFont typeface="+mj-lt"/>
              <a:buAutoNum type="romanUcPeriod"/>
            </a:pPr>
            <a:r>
              <a:rPr lang="ko-KR" altLang="en-US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플레이어 조작법</a:t>
            </a:r>
            <a:endParaRPr lang="en-US" altLang="ko-KR" dirty="0">
              <a:latin typeface="Pretendard Variable SemiBold" panose="02000003000000020004" pitchFamily="2" charset="-127"/>
              <a:ea typeface="Pretendard Variable SemiBold" panose="02000003000000020004" pitchFamily="2" charset="-127"/>
              <a:cs typeface="Pretendard Variable SemiBold" panose="02000003000000020004" pitchFamily="2" charset="-127"/>
            </a:endParaRPr>
          </a:p>
          <a:p>
            <a:pPr marL="571500" indent="-571500">
              <a:lnSpc>
                <a:spcPct val="150000"/>
              </a:lnSpc>
              <a:buFont typeface="+mj-lt"/>
              <a:buAutoNum type="romanUcPeriod"/>
            </a:pPr>
            <a:r>
              <a:rPr lang="ko-KR" altLang="en-US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몬스터</a:t>
            </a:r>
            <a:endParaRPr lang="en-US" altLang="ko-KR" dirty="0">
              <a:latin typeface="Pretendard Variable SemiBold" panose="02000003000000020004" pitchFamily="2" charset="-127"/>
              <a:ea typeface="Pretendard Variable SemiBold" panose="02000003000000020004" pitchFamily="2" charset="-127"/>
              <a:cs typeface="Pretendard Variable SemiBold" panose="02000003000000020004" pitchFamily="2" charset="-127"/>
            </a:endParaRPr>
          </a:p>
          <a:p>
            <a:pPr marL="571500" indent="-571500">
              <a:lnSpc>
                <a:spcPct val="150000"/>
              </a:lnSpc>
              <a:buFont typeface="+mj-lt"/>
              <a:buAutoNum type="romanUcPeriod"/>
            </a:pPr>
            <a:r>
              <a:rPr lang="ko-KR" altLang="en-US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보스 몬스터</a:t>
            </a:r>
            <a:endParaRPr lang="en-US" altLang="ko-KR" dirty="0">
              <a:latin typeface="Pretendard Variable SemiBold" panose="02000003000000020004" pitchFamily="2" charset="-127"/>
              <a:ea typeface="Pretendard Variable SemiBold" panose="02000003000000020004" pitchFamily="2" charset="-127"/>
              <a:cs typeface="Pretendard Variable SemiBold" panose="02000003000000020004" pitchFamily="2" charset="-127"/>
            </a:endParaRPr>
          </a:p>
          <a:p>
            <a:pPr marL="571500" indent="-571500">
              <a:lnSpc>
                <a:spcPct val="150000"/>
              </a:lnSpc>
              <a:buFont typeface="+mj-lt"/>
              <a:buAutoNum type="romanUcPeriod"/>
            </a:pPr>
            <a:endParaRPr lang="en-US" altLang="ko-KR" dirty="0">
              <a:latin typeface="Pretendard Variable SemiBold" panose="02000003000000020004" pitchFamily="2" charset="-127"/>
              <a:ea typeface="Pretendard Variable SemiBold" panose="02000003000000020004" pitchFamily="2" charset="-127"/>
              <a:cs typeface="Pretendard Variable SemiBold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408172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0B12A-995C-1115-06DA-1A43D20D2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>
                <a:latin typeface="Pretendard Variable Black" panose="02000003000000020004" pitchFamily="2" charset="-127"/>
                <a:ea typeface="Pretendard Variable Black" panose="02000003000000020004" pitchFamily="2" charset="-127"/>
                <a:cs typeface="Pretendard Variable Black" panose="02000003000000020004" pitchFamily="2" charset="-127"/>
              </a:rPr>
              <a:t>I. </a:t>
            </a:r>
            <a:r>
              <a:rPr lang="ko-KR" altLang="en-US" b="1" dirty="0">
                <a:latin typeface="Pretendard Variable Black" panose="02000003000000020004" pitchFamily="2" charset="-127"/>
                <a:ea typeface="Pretendard Variable Black" panose="02000003000000020004" pitchFamily="2" charset="-127"/>
                <a:cs typeface="Pretendard Variable Black" panose="02000003000000020004" pitchFamily="2" charset="-127"/>
              </a:rPr>
              <a:t>맵 구성</a:t>
            </a:r>
            <a:endParaRPr lang="en-US" b="1" dirty="0">
              <a:latin typeface="Pretendard Variable Black" panose="02000003000000020004" pitchFamily="2" charset="-127"/>
              <a:ea typeface="Pretendard Variable Black" panose="02000003000000020004" pitchFamily="2" charset="-127"/>
              <a:cs typeface="Pretendard Variable Black" panose="02000003000000020004" pitchFamily="2" charset="-127"/>
            </a:endParaRPr>
          </a:p>
        </p:txBody>
      </p:sp>
      <p:pic>
        <p:nvPicPr>
          <p:cNvPr id="7" name="Picture 6" descr="A group of houses with orange roofs&#10;&#10;Description automatically generated">
            <a:extLst>
              <a:ext uri="{FF2B5EF4-FFF2-40B4-BE49-F238E27FC236}">
                <a16:creationId xmlns:a16="http://schemas.microsoft.com/office/drawing/2014/main" id="{84ED47B9-5479-54FF-9DC6-24FC647ADB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831" y="3728948"/>
            <a:ext cx="3019973" cy="936192"/>
          </a:xfrm>
          <a:prstGeom prst="rect">
            <a:avLst/>
          </a:prstGeom>
        </p:spPr>
      </p:pic>
      <p:pic>
        <p:nvPicPr>
          <p:cNvPr id="1026" name="Picture 2" descr="Dungeon Generation: A Procedural Generation Guide - Community Tutorials -  Developer Forum | Roblox">
            <a:extLst>
              <a:ext uri="{FF2B5EF4-FFF2-40B4-BE49-F238E27FC236}">
                <a16:creationId xmlns:a16="http://schemas.microsoft.com/office/drawing/2014/main" id="{F00794FC-4B24-D77A-5576-EF18678DF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316560"/>
            <a:ext cx="4859735" cy="3348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Arrow: Left-Right 9">
            <a:extLst>
              <a:ext uri="{FF2B5EF4-FFF2-40B4-BE49-F238E27FC236}">
                <a16:creationId xmlns:a16="http://schemas.microsoft.com/office/drawing/2014/main" id="{F0214D6A-3B66-7869-6169-6950A5769156}"/>
              </a:ext>
            </a:extLst>
          </p:cNvPr>
          <p:cNvSpPr/>
          <p:nvPr/>
        </p:nvSpPr>
        <p:spPr>
          <a:xfrm>
            <a:off x="4532114" y="3963610"/>
            <a:ext cx="1171575" cy="466868"/>
          </a:xfrm>
          <a:prstGeom prst="left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041A025-C987-29A5-1956-032840F41679}"/>
              </a:ext>
            </a:extLst>
          </p:cNvPr>
          <p:cNvSpPr txBox="1"/>
          <p:nvPr/>
        </p:nvSpPr>
        <p:spPr>
          <a:xfrm>
            <a:off x="1209675" y="4981575"/>
            <a:ext cx="30199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Pretendard Variable Black" panose="02000003000000020004" pitchFamily="2" charset="-127"/>
                <a:ea typeface="Pretendard Variable Black" panose="02000003000000020004" pitchFamily="2" charset="-127"/>
                <a:cs typeface="Pretendard Variable Black" panose="02000003000000020004" pitchFamily="2" charset="-127"/>
              </a:rPr>
              <a:t>마을 맵</a:t>
            </a:r>
            <a:endParaRPr lang="en-US" altLang="ko-KR" dirty="0">
              <a:latin typeface="Pretendard Variable Black" panose="02000003000000020004" pitchFamily="2" charset="-127"/>
              <a:ea typeface="Pretendard Variable Black" panose="02000003000000020004" pitchFamily="2" charset="-127"/>
              <a:cs typeface="Pretendard Variable Black" panose="02000003000000020004" pitchFamily="2" charset="-127"/>
            </a:endParaRPr>
          </a:p>
          <a:p>
            <a:endParaRPr lang="en-US" dirty="0">
              <a:latin typeface="Pretendard Variable Black" panose="02000003000000020004" pitchFamily="2" charset="-127"/>
              <a:ea typeface="Pretendard Variable Black" panose="02000003000000020004" pitchFamily="2" charset="-127"/>
              <a:cs typeface="Pretendard Variable Black" panose="02000003000000020004" pitchFamily="2" charset="-127"/>
            </a:endParaRPr>
          </a:p>
          <a:p>
            <a:pPr algn="just"/>
            <a:r>
              <a:rPr lang="ko-KR" altLang="en-US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플레이어가 게임을 시작할 때 입장하는 맵  </a:t>
            </a:r>
            <a:endParaRPr lang="en-US" dirty="0">
              <a:latin typeface="Pretendard Variable SemiBold" panose="02000003000000020004" pitchFamily="2" charset="-127"/>
              <a:ea typeface="Pretendard Variable SemiBold" panose="02000003000000020004" pitchFamily="2" charset="-127"/>
              <a:cs typeface="Pretendard Variable SemiBold" panose="02000003000000020004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5272406-6237-C544-3FE1-D829305D54EB}"/>
              </a:ext>
            </a:extLst>
          </p:cNvPr>
          <p:cNvSpPr txBox="1"/>
          <p:nvPr/>
        </p:nvSpPr>
        <p:spPr>
          <a:xfrm>
            <a:off x="7107633" y="4981575"/>
            <a:ext cx="28364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Pretendard Variable Black" panose="02000003000000020004" pitchFamily="2" charset="-127"/>
                <a:ea typeface="Pretendard Variable Black" panose="02000003000000020004" pitchFamily="2" charset="-127"/>
                <a:cs typeface="Pretendard Variable Black" panose="02000003000000020004" pitchFamily="2" charset="-127"/>
              </a:rPr>
              <a:t>던전 맵</a:t>
            </a:r>
            <a:endParaRPr lang="en-US" altLang="ko-KR" dirty="0">
              <a:latin typeface="Pretendard Variable Black" panose="02000003000000020004" pitchFamily="2" charset="-127"/>
              <a:ea typeface="Pretendard Variable Black" panose="02000003000000020004" pitchFamily="2" charset="-127"/>
              <a:cs typeface="Pretendard Variable Black" panose="02000003000000020004" pitchFamily="2" charset="-127"/>
            </a:endParaRPr>
          </a:p>
          <a:p>
            <a:pPr algn="just"/>
            <a:endParaRPr lang="en-US" dirty="0">
              <a:latin typeface="Pretendard Variable SemiBold" panose="02000003000000020004" pitchFamily="2" charset="-127"/>
              <a:ea typeface="Pretendard Variable SemiBold" panose="02000003000000020004" pitchFamily="2" charset="-127"/>
              <a:cs typeface="Pretendard Variable SemiBold" panose="02000003000000020004" pitchFamily="2" charset="-127"/>
            </a:endParaRPr>
          </a:p>
          <a:p>
            <a:pPr algn="just"/>
            <a:r>
              <a:rPr lang="ko-KR" altLang="en-US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플레이어가 몬스터와 싸우게 되는 맵</a:t>
            </a:r>
            <a:endParaRPr lang="en-US" dirty="0">
              <a:latin typeface="Pretendard Variable SemiBold" panose="02000003000000020004" pitchFamily="2" charset="-127"/>
              <a:ea typeface="Pretendard Variable SemiBold" panose="02000003000000020004" pitchFamily="2" charset="-127"/>
              <a:cs typeface="Pretendard Variable SemiBold" panose="02000003000000020004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4D1C76D-85CD-462C-2EC4-10752BE2AA01}"/>
              </a:ext>
            </a:extLst>
          </p:cNvPr>
          <p:cNvSpPr txBox="1"/>
          <p:nvPr/>
        </p:nvSpPr>
        <p:spPr>
          <a:xfrm>
            <a:off x="3607914" y="3303227"/>
            <a:ext cx="3019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latin typeface="Pretendard Variable Black" panose="02000003000000020004" pitchFamily="2" charset="-127"/>
                <a:ea typeface="Pretendard Variable Black" panose="02000003000000020004" pitchFamily="2" charset="-127"/>
                <a:cs typeface="Pretendard Variable Black" panose="02000003000000020004" pitchFamily="2" charset="-127"/>
              </a:rPr>
              <a:t>포탈로 이동</a:t>
            </a:r>
            <a:endParaRPr lang="en-US" altLang="ko-KR" dirty="0">
              <a:latin typeface="Pretendard Variable Black" panose="02000003000000020004" pitchFamily="2" charset="-127"/>
              <a:ea typeface="Pretendard Variable Black" panose="02000003000000020004" pitchFamily="2" charset="-127"/>
              <a:cs typeface="Pretendard Variable Black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36428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E05DA294FFD5784787D5AB72E0DED182" ma:contentTypeVersion="5" ma:contentTypeDescription="새 문서를 만듭니다." ma:contentTypeScope="" ma:versionID="0532620af8a1e02695ecc9dbf914184d">
  <xsd:schema xmlns:xsd="http://www.w3.org/2001/XMLSchema" xmlns:xs="http://www.w3.org/2001/XMLSchema" xmlns:p="http://schemas.microsoft.com/office/2006/metadata/properties" xmlns:ns3="9355d4e4-c342-4770-8d34-c37815e2beaf" targetNamespace="http://schemas.microsoft.com/office/2006/metadata/properties" ma:root="true" ma:fieldsID="6137a1bdfc2e4c360d99db5aa3d4fbff" ns3:_="">
    <xsd:import namespace="9355d4e4-c342-4770-8d34-c37815e2beaf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355d4e4-c342-4770-8d34-c37815e2bea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6222AAC-61A8-428B-8BCC-A71A78145481}">
  <ds:schemaRefs>
    <ds:schemaRef ds:uri="http://purl.org/dc/elements/1.1/"/>
    <ds:schemaRef ds:uri="http://www.w3.org/XML/1998/namespace"/>
    <ds:schemaRef ds:uri="http://purl.org/dc/terms/"/>
    <ds:schemaRef ds:uri="http://schemas.microsoft.com/office/2006/metadata/properties"/>
    <ds:schemaRef ds:uri="http://schemas.microsoft.com/office/2006/documentManagement/types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9355d4e4-c342-4770-8d34-c37815e2beaf"/>
  </ds:schemaRefs>
</ds:datastoreItem>
</file>

<file path=customXml/itemProps2.xml><?xml version="1.0" encoding="utf-8"?>
<ds:datastoreItem xmlns:ds="http://schemas.openxmlformats.org/officeDocument/2006/customXml" ds:itemID="{6CA1DF9D-D5B1-4E65-BA8E-8A007946C98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175BBA5-2C77-4E3C-A289-6FDC59A394F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355d4e4-c342-4770-8d34-c37815e2bea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466</TotalTime>
  <Words>401</Words>
  <Application>Microsoft Office PowerPoint</Application>
  <PresentationFormat>Widescreen</PresentationFormat>
  <Paragraphs>119</Paragraphs>
  <Slides>16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0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Calibri</vt:lpstr>
      <vt:lpstr>Arial</vt:lpstr>
      <vt:lpstr>둥근모꼴</vt:lpstr>
      <vt:lpstr>Pretendard Variable SemiBold</vt:lpstr>
      <vt:lpstr>Calibri Light</vt:lpstr>
      <vt:lpstr>Pretendard Variable Black</vt:lpstr>
      <vt:lpstr>Office Theme</vt:lpstr>
      <vt:lpstr>Project-Rogue</vt:lpstr>
      <vt:lpstr>개요</vt:lpstr>
      <vt:lpstr>스크린샷</vt:lpstr>
      <vt:lpstr>특징</vt:lpstr>
      <vt:lpstr>그래픽 리소스</vt:lpstr>
      <vt:lpstr>게임 진행 흐름</vt:lpstr>
      <vt:lpstr>게임 진행 흐름</vt:lpstr>
      <vt:lpstr>게임 기획 내용</vt:lpstr>
      <vt:lpstr>I. 맵 구성</vt:lpstr>
      <vt:lpstr>I. 맵 구성</vt:lpstr>
      <vt:lpstr>II. 화면 구성</vt:lpstr>
      <vt:lpstr>III. 플레이어 조작법</vt:lpstr>
      <vt:lpstr>IV. 몬스터</vt:lpstr>
      <vt:lpstr>V. 보스 몬스터</vt:lpstr>
      <vt:lpstr>개발 내용</vt:lpstr>
      <vt:lpstr>개발 일정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Project-Rogue</dc:title>
  <dc:creator>김도엽(2022180003)</dc:creator>
  <cp:lastModifiedBy>김도엽(2022180003)</cp:lastModifiedBy>
  <cp:revision>16</cp:revision>
  <dcterms:created xsi:type="dcterms:W3CDTF">2023-10-16T10:36:36Z</dcterms:created>
  <dcterms:modified xsi:type="dcterms:W3CDTF">2023-10-17T08:19:05Z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0x010100E05DA294FFD5784787D5AB72E0DED182</vt:lpwstr>
  </property>
</Properties>
</file>